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6" r:id="rId2"/>
  </p:sldMasterIdLst>
  <p:notesMasterIdLst>
    <p:notesMasterId r:id="rId35"/>
  </p:notesMasterIdLst>
  <p:sldIdLst>
    <p:sldId id="10001" r:id="rId3"/>
    <p:sldId id="9969" r:id="rId4"/>
    <p:sldId id="9973" r:id="rId5"/>
    <p:sldId id="9994" r:id="rId6"/>
    <p:sldId id="9974" r:id="rId7"/>
    <p:sldId id="9999" r:id="rId8"/>
    <p:sldId id="9970" r:id="rId9"/>
    <p:sldId id="9995" r:id="rId10"/>
    <p:sldId id="9975" r:id="rId11"/>
    <p:sldId id="9984" r:id="rId12"/>
    <p:sldId id="9983" r:id="rId13"/>
    <p:sldId id="9996" r:id="rId14"/>
    <p:sldId id="9992" r:id="rId15"/>
    <p:sldId id="9993" r:id="rId16"/>
    <p:sldId id="9997" r:id="rId17"/>
    <p:sldId id="9991" r:id="rId18"/>
    <p:sldId id="262" r:id="rId19"/>
    <p:sldId id="9982" r:id="rId20"/>
    <p:sldId id="9979" r:id="rId21"/>
    <p:sldId id="9976" r:id="rId22"/>
    <p:sldId id="9987" r:id="rId23"/>
    <p:sldId id="9988" r:id="rId24"/>
    <p:sldId id="9989" r:id="rId25"/>
    <p:sldId id="10000" r:id="rId26"/>
    <p:sldId id="9968" r:id="rId27"/>
    <p:sldId id="9972" r:id="rId28"/>
    <p:sldId id="9971" r:id="rId29"/>
    <p:sldId id="257" r:id="rId30"/>
    <p:sldId id="258" r:id="rId31"/>
    <p:sldId id="259" r:id="rId32"/>
    <p:sldId id="260" r:id="rId33"/>
    <p:sldId id="9998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Possum Saltare NF" panose="020B0604020202020204" charset="0"/>
      <p:regular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Semibold" panose="020B0702040204020203" pitchFamily="34" charset="0"/>
      <p:bold r:id="rId51"/>
      <p:boldItalic r:id="rId52"/>
    </p:embeddedFont>
  </p:embeddedFontLst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BF54"/>
    <a:srgbClr val="C88661"/>
    <a:srgbClr val="65B34B"/>
    <a:srgbClr val="006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9360" autoAdjust="0"/>
  </p:normalViewPr>
  <p:slideViewPr>
    <p:cSldViewPr snapToGrid="0">
      <p:cViewPr varScale="1">
        <p:scale>
          <a:sx n="106" d="100"/>
          <a:sy n="106" d="100"/>
        </p:scale>
        <p:origin x="909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74612-F828-41F8-BCF8-B3DEB5A8D53B}" type="doc">
      <dgm:prSet loTypeId="urn:diagrams.loki3.com/VaryingWidthList" loCatId="list" qsTypeId="urn:microsoft.com/office/officeart/2005/8/quickstyle/simple1" qsCatId="simple" csTypeId="urn:microsoft.com/office/officeart/2005/8/colors/colorful1" csCatId="colorful" phldr="1"/>
      <dgm:spPr/>
    </dgm:pt>
    <dgm:pt modelId="{3F0A8DA4-EE95-42AF-AC5B-89AA2ECFCAFA}">
      <dgm:prSet phldrT="[Text]"/>
      <dgm:spPr/>
      <dgm:t>
        <a:bodyPr/>
        <a:lstStyle/>
        <a:p>
          <a:r>
            <a:rPr lang="en-US" dirty="0"/>
            <a:t>Externals</a:t>
          </a:r>
          <a:endParaRPr lang="en-GB" dirty="0"/>
        </a:p>
      </dgm:t>
    </dgm:pt>
    <dgm:pt modelId="{08B084A3-5AF8-49CF-AEEA-60932739275A}" type="sibTrans" cxnId="{3E6CEE5B-89BE-48BA-A0CC-253C48900FEE}">
      <dgm:prSet/>
      <dgm:spPr/>
      <dgm:t>
        <a:bodyPr/>
        <a:lstStyle/>
        <a:p>
          <a:endParaRPr lang="en-GB"/>
        </a:p>
      </dgm:t>
    </dgm:pt>
    <dgm:pt modelId="{63682C1B-4663-44A3-A1BB-2952D1F53F55}" type="parTrans" cxnId="{3E6CEE5B-89BE-48BA-A0CC-253C48900FEE}">
      <dgm:prSet/>
      <dgm:spPr/>
      <dgm:t>
        <a:bodyPr/>
        <a:lstStyle/>
        <a:p>
          <a:endParaRPr lang="en-GB"/>
        </a:p>
      </dgm:t>
    </dgm:pt>
    <dgm:pt modelId="{72388368-E4B9-44F0-87EA-A7AAD41FEF63}">
      <dgm:prSet phldrT="[Text]"/>
      <dgm:spPr/>
      <dgm:t>
        <a:bodyPr/>
        <a:lstStyle/>
        <a:p>
          <a:r>
            <a:rPr lang="en-US" dirty="0"/>
            <a:t>PC Hardware</a:t>
          </a:r>
          <a:endParaRPr lang="en-GB" dirty="0"/>
        </a:p>
      </dgm:t>
    </dgm:pt>
    <dgm:pt modelId="{B5FB7E49-687D-44A1-94CF-D7527088B2D8}" type="sibTrans" cxnId="{397AFECF-8DD8-4403-A992-93948A5AAE41}">
      <dgm:prSet/>
      <dgm:spPr/>
      <dgm:t>
        <a:bodyPr/>
        <a:lstStyle/>
        <a:p>
          <a:endParaRPr lang="en-GB"/>
        </a:p>
      </dgm:t>
    </dgm:pt>
    <dgm:pt modelId="{55375532-82CA-406C-BABB-4343FDA3D033}" type="parTrans" cxnId="{397AFECF-8DD8-4403-A992-93948A5AAE41}">
      <dgm:prSet/>
      <dgm:spPr/>
      <dgm:t>
        <a:bodyPr/>
        <a:lstStyle/>
        <a:p>
          <a:endParaRPr lang="en-GB"/>
        </a:p>
      </dgm:t>
    </dgm:pt>
    <dgm:pt modelId="{E15F301D-FDE6-4714-8023-F152F8D9582A}">
      <dgm:prSet phldrT="[Text]"/>
      <dgm:spPr/>
      <dgm:t>
        <a:bodyPr/>
        <a:lstStyle/>
        <a:p>
          <a:r>
            <a:rPr lang="en-US" dirty="0"/>
            <a:t>Operating System</a:t>
          </a:r>
          <a:endParaRPr lang="en-GB" dirty="0"/>
        </a:p>
      </dgm:t>
    </dgm:pt>
    <dgm:pt modelId="{1FEB3098-A34A-49B1-8EBE-9AF9EBAC9832}" type="sibTrans" cxnId="{C39C3F26-443C-44C3-9DE0-306B9DA09C95}">
      <dgm:prSet/>
      <dgm:spPr/>
      <dgm:t>
        <a:bodyPr/>
        <a:lstStyle/>
        <a:p>
          <a:endParaRPr lang="en-GB"/>
        </a:p>
      </dgm:t>
    </dgm:pt>
    <dgm:pt modelId="{6D184D80-8EEE-40A2-ADC2-4D6A2E0BBA61}" type="parTrans" cxnId="{C39C3F26-443C-44C3-9DE0-306B9DA09C95}">
      <dgm:prSet/>
      <dgm:spPr/>
      <dgm:t>
        <a:bodyPr/>
        <a:lstStyle/>
        <a:p>
          <a:endParaRPr lang="en-GB"/>
        </a:p>
      </dgm:t>
    </dgm:pt>
    <dgm:pt modelId="{FA94FC5C-7665-4F7D-BE3E-38B7505045E5}">
      <dgm:prSet phldrT="[Text]"/>
      <dgm:spPr/>
      <dgm:t>
        <a:bodyPr/>
        <a:lstStyle/>
        <a:p>
          <a:r>
            <a:rPr lang="en-US" dirty="0"/>
            <a:t>Users</a:t>
          </a:r>
          <a:endParaRPr lang="en-GB" dirty="0"/>
        </a:p>
      </dgm:t>
    </dgm:pt>
    <dgm:pt modelId="{529D9943-B492-40CF-A5AF-95A6C70993A7}" type="sibTrans" cxnId="{AA8435A8-4CF2-49B7-8733-CCF348875915}">
      <dgm:prSet/>
      <dgm:spPr/>
      <dgm:t>
        <a:bodyPr/>
        <a:lstStyle/>
        <a:p>
          <a:endParaRPr lang="en-GB"/>
        </a:p>
      </dgm:t>
    </dgm:pt>
    <dgm:pt modelId="{B9116287-B175-42D2-8885-5CA43FFD3A66}" type="parTrans" cxnId="{AA8435A8-4CF2-49B7-8733-CCF348875915}">
      <dgm:prSet/>
      <dgm:spPr/>
      <dgm:t>
        <a:bodyPr/>
        <a:lstStyle/>
        <a:p>
          <a:endParaRPr lang="en-GB"/>
        </a:p>
      </dgm:t>
    </dgm:pt>
    <dgm:pt modelId="{C59D3C25-A75B-4124-B32E-638BC334C353}">
      <dgm:prSet phldrT="[Text]"/>
      <dgm:spPr/>
      <dgm:t>
        <a:bodyPr/>
        <a:lstStyle/>
        <a:p>
          <a:r>
            <a:rPr lang="en-US" dirty="0"/>
            <a:t>Framework</a:t>
          </a:r>
          <a:endParaRPr lang="en-GB" dirty="0"/>
        </a:p>
      </dgm:t>
    </dgm:pt>
    <dgm:pt modelId="{1B346332-DA64-474A-94A5-DF3A7E3ABAE9}" type="parTrans" cxnId="{432239D8-2527-41D9-B0D8-2C49EC49ADDB}">
      <dgm:prSet/>
      <dgm:spPr/>
      <dgm:t>
        <a:bodyPr/>
        <a:lstStyle/>
        <a:p>
          <a:endParaRPr lang="en-GB"/>
        </a:p>
      </dgm:t>
    </dgm:pt>
    <dgm:pt modelId="{020F78BD-EC5B-4B60-8549-FC6C1D9C7133}" type="sibTrans" cxnId="{432239D8-2527-41D9-B0D8-2C49EC49ADDB}">
      <dgm:prSet/>
      <dgm:spPr/>
      <dgm:t>
        <a:bodyPr/>
        <a:lstStyle/>
        <a:p>
          <a:endParaRPr lang="en-GB"/>
        </a:p>
      </dgm:t>
    </dgm:pt>
    <dgm:pt modelId="{60E17E15-447B-4329-BDDE-C2F36260C454}">
      <dgm:prSet phldrT="[Text]"/>
      <dgm:spPr/>
      <dgm:t>
        <a:bodyPr/>
        <a:lstStyle/>
        <a:p>
          <a:r>
            <a:rPr lang="en-US"/>
            <a:t>Application</a:t>
          </a:r>
          <a:endParaRPr lang="en-GB" dirty="0"/>
        </a:p>
      </dgm:t>
    </dgm:pt>
    <dgm:pt modelId="{206D58CF-E055-4BFA-9F5A-3EAB58F664F8}" type="parTrans" cxnId="{DF2D4116-6521-42A2-B3E3-F90C644383A9}">
      <dgm:prSet/>
      <dgm:spPr/>
      <dgm:t>
        <a:bodyPr/>
        <a:lstStyle/>
        <a:p>
          <a:endParaRPr lang="en-GB"/>
        </a:p>
      </dgm:t>
    </dgm:pt>
    <dgm:pt modelId="{5797438C-5D8F-466F-9253-D1D8C6D507DB}" type="sibTrans" cxnId="{DF2D4116-6521-42A2-B3E3-F90C644383A9}">
      <dgm:prSet/>
      <dgm:spPr/>
      <dgm:t>
        <a:bodyPr/>
        <a:lstStyle/>
        <a:p>
          <a:endParaRPr lang="en-GB"/>
        </a:p>
      </dgm:t>
    </dgm:pt>
    <dgm:pt modelId="{F36A6951-B461-4008-8DD6-7FB4F36850D7}">
      <dgm:prSet phldrT="[Text]"/>
      <dgm:spPr/>
      <dgm:t>
        <a:bodyPr/>
        <a:lstStyle/>
        <a:p>
          <a:r>
            <a:rPr lang="en-US" dirty="0"/>
            <a:t>Network Configuration</a:t>
          </a:r>
          <a:endParaRPr lang="en-GB" dirty="0"/>
        </a:p>
      </dgm:t>
    </dgm:pt>
    <dgm:pt modelId="{3616AB95-C3DC-424A-B979-790010D3E02B}" type="parTrans" cxnId="{0377C80B-C7B2-4066-9949-CDBD28A0A653}">
      <dgm:prSet/>
      <dgm:spPr/>
      <dgm:t>
        <a:bodyPr/>
        <a:lstStyle/>
        <a:p>
          <a:endParaRPr lang="en-GB"/>
        </a:p>
      </dgm:t>
    </dgm:pt>
    <dgm:pt modelId="{F273E21B-59A0-4428-92FE-3F3E6B9DD7E5}" type="sibTrans" cxnId="{0377C80B-C7B2-4066-9949-CDBD28A0A653}">
      <dgm:prSet/>
      <dgm:spPr/>
      <dgm:t>
        <a:bodyPr/>
        <a:lstStyle/>
        <a:p>
          <a:endParaRPr lang="en-GB"/>
        </a:p>
      </dgm:t>
    </dgm:pt>
    <dgm:pt modelId="{7D372703-F08C-4EA2-ACAD-A364F847449F}">
      <dgm:prSet phldrT="[Text]"/>
      <dgm:spPr/>
      <dgm:t>
        <a:bodyPr/>
        <a:lstStyle/>
        <a:p>
          <a:r>
            <a:rPr lang="en-US" dirty="0"/>
            <a:t>Network Hardware</a:t>
          </a:r>
          <a:endParaRPr lang="en-GB" dirty="0"/>
        </a:p>
      </dgm:t>
    </dgm:pt>
    <dgm:pt modelId="{CD956D9B-0D11-458D-BF07-FDAEC908BE12}" type="parTrans" cxnId="{3A42B609-CD58-47EC-A455-D04FDD2DB0AC}">
      <dgm:prSet/>
      <dgm:spPr/>
      <dgm:t>
        <a:bodyPr/>
        <a:lstStyle/>
        <a:p>
          <a:endParaRPr lang="en-GB"/>
        </a:p>
      </dgm:t>
    </dgm:pt>
    <dgm:pt modelId="{89507FC0-70BA-4C3C-B047-76FC1B3A3111}" type="sibTrans" cxnId="{3A42B609-CD58-47EC-A455-D04FDD2DB0AC}">
      <dgm:prSet/>
      <dgm:spPr/>
      <dgm:t>
        <a:bodyPr/>
        <a:lstStyle/>
        <a:p>
          <a:endParaRPr lang="en-GB"/>
        </a:p>
      </dgm:t>
    </dgm:pt>
    <dgm:pt modelId="{AA075694-C09C-4EE3-90A0-25AFA27F20DE}" type="pres">
      <dgm:prSet presAssocID="{5E974612-F828-41F8-BCF8-B3DEB5A8D53B}" presName="Name0" presStyleCnt="0">
        <dgm:presLayoutVars>
          <dgm:resizeHandles/>
        </dgm:presLayoutVars>
      </dgm:prSet>
      <dgm:spPr/>
    </dgm:pt>
    <dgm:pt modelId="{9DAB0698-2D76-471E-B1FB-BFAB695035EC}" type="pres">
      <dgm:prSet presAssocID="{FA94FC5C-7665-4F7D-BE3E-38B7505045E5}" presName="text" presStyleLbl="node1" presStyleIdx="0" presStyleCnt="8" custScaleX="775951">
        <dgm:presLayoutVars>
          <dgm:bulletEnabled val="1"/>
        </dgm:presLayoutVars>
      </dgm:prSet>
      <dgm:spPr/>
    </dgm:pt>
    <dgm:pt modelId="{7B3AE4CE-49E6-464F-915A-06D6F4696C0F}" type="pres">
      <dgm:prSet presAssocID="{529D9943-B492-40CF-A5AF-95A6C70993A7}" presName="space" presStyleCnt="0"/>
      <dgm:spPr/>
    </dgm:pt>
    <dgm:pt modelId="{B7D91E55-8247-4B86-B805-2AC659D10F53}" type="pres">
      <dgm:prSet presAssocID="{60E17E15-447B-4329-BDDE-C2F36260C454}" presName="text" presStyleLbl="node1" presStyleIdx="1" presStyleCnt="8" custScaleX="231775">
        <dgm:presLayoutVars>
          <dgm:bulletEnabled val="1"/>
        </dgm:presLayoutVars>
      </dgm:prSet>
      <dgm:spPr/>
    </dgm:pt>
    <dgm:pt modelId="{3EC893F2-D6E8-46B0-A620-DD21609EE95E}" type="pres">
      <dgm:prSet presAssocID="{5797438C-5D8F-466F-9253-D1D8C6D507DB}" presName="space" presStyleCnt="0"/>
      <dgm:spPr/>
    </dgm:pt>
    <dgm:pt modelId="{3FE683BE-7BEF-49AB-B77B-FC3E8E89A535}" type="pres">
      <dgm:prSet presAssocID="{C59D3C25-A75B-4124-B32E-638BC334C353}" presName="text" presStyleLbl="node1" presStyleIdx="2" presStyleCnt="8" custScaleX="240896">
        <dgm:presLayoutVars>
          <dgm:bulletEnabled val="1"/>
        </dgm:presLayoutVars>
      </dgm:prSet>
      <dgm:spPr/>
    </dgm:pt>
    <dgm:pt modelId="{ED925A61-A984-4D3D-8097-7AD589CAFC1B}" type="pres">
      <dgm:prSet presAssocID="{020F78BD-EC5B-4B60-8549-FC6C1D9C7133}" presName="space" presStyleCnt="0"/>
      <dgm:spPr/>
    </dgm:pt>
    <dgm:pt modelId="{AB67E2CD-CDAA-40AD-B5B8-ADE5978F0858}" type="pres">
      <dgm:prSet presAssocID="{E15F301D-FDE6-4714-8023-F152F8D9582A}" presName="text" presStyleLbl="node1" presStyleIdx="3" presStyleCnt="8" custScaleX="775951">
        <dgm:presLayoutVars>
          <dgm:bulletEnabled val="1"/>
        </dgm:presLayoutVars>
      </dgm:prSet>
      <dgm:spPr/>
    </dgm:pt>
    <dgm:pt modelId="{F4CCAEDB-75E9-4E79-B69B-8CEF4231BCCC}" type="pres">
      <dgm:prSet presAssocID="{1FEB3098-A34A-49B1-8EBE-9AF9EBAC9832}" presName="space" presStyleCnt="0"/>
      <dgm:spPr/>
    </dgm:pt>
    <dgm:pt modelId="{71E0026A-54E6-480B-AEE0-06535C285F61}" type="pres">
      <dgm:prSet presAssocID="{72388368-E4B9-44F0-87EA-A7AAD41FEF63}" presName="text" presStyleLbl="node1" presStyleIdx="4" presStyleCnt="8" custScaleX="273997">
        <dgm:presLayoutVars>
          <dgm:bulletEnabled val="1"/>
        </dgm:presLayoutVars>
      </dgm:prSet>
      <dgm:spPr/>
    </dgm:pt>
    <dgm:pt modelId="{F44D4795-AD46-4808-AB05-F7E57ED47A4C}" type="pres">
      <dgm:prSet presAssocID="{B5FB7E49-687D-44A1-94CF-D7527088B2D8}" presName="space" presStyleCnt="0"/>
      <dgm:spPr/>
    </dgm:pt>
    <dgm:pt modelId="{6AA96251-0365-4504-8E14-BC54CBF14C16}" type="pres">
      <dgm:prSet presAssocID="{F36A6951-B461-4008-8DD6-7FB4F36850D7}" presName="text" presStyleLbl="node1" presStyleIdx="5" presStyleCnt="8">
        <dgm:presLayoutVars>
          <dgm:bulletEnabled val="1"/>
        </dgm:presLayoutVars>
      </dgm:prSet>
      <dgm:spPr/>
    </dgm:pt>
    <dgm:pt modelId="{A6E61398-32C4-4266-99D8-5E9467A99367}" type="pres">
      <dgm:prSet presAssocID="{F273E21B-59A0-4428-92FE-3F3E6B9DD7E5}" presName="space" presStyleCnt="0"/>
      <dgm:spPr/>
    </dgm:pt>
    <dgm:pt modelId="{36A49A28-1C5A-410B-B4A4-507C1735EBB2}" type="pres">
      <dgm:prSet presAssocID="{7D372703-F08C-4EA2-ACAD-A364F847449F}" presName="text" presStyleLbl="node1" presStyleIdx="6" presStyleCnt="8" custScaleX="120235">
        <dgm:presLayoutVars>
          <dgm:bulletEnabled val="1"/>
        </dgm:presLayoutVars>
      </dgm:prSet>
      <dgm:spPr/>
    </dgm:pt>
    <dgm:pt modelId="{441B53F4-3189-48B4-9FE7-5A0EAA260BD0}" type="pres">
      <dgm:prSet presAssocID="{89507FC0-70BA-4C3C-B047-76FC1B3A3111}" presName="space" presStyleCnt="0"/>
      <dgm:spPr/>
    </dgm:pt>
    <dgm:pt modelId="{F5CE8255-3E84-48BF-B5D4-F7451C912358}" type="pres">
      <dgm:prSet presAssocID="{3F0A8DA4-EE95-42AF-AC5B-89AA2ECFCAFA}" presName="text" presStyleLbl="node1" presStyleIdx="7" presStyleCnt="8" custScaleX="294428">
        <dgm:presLayoutVars>
          <dgm:bulletEnabled val="1"/>
        </dgm:presLayoutVars>
      </dgm:prSet>
      <dgm:spPr/>
    </dgm:pt>
  </dgm:ptLst>
  <dgm:cxnLst>
    <dgm:cxn modelId="{3A42B609-CD58-47EC-A455-D04FDD2DB0AC}" srcId="{5E974612-F828-41F8-BCF8-B3DEB5A8D53B}" destId="{7D372703-F08C-4EA2-ACAD-A364F847449F}" srcOrd="6" destOrd="0" parTransId="{CD956D9B-0D11-458D-BF07-FDAEC908BE12}" sibTransId="{89507FC0-70BA-4C3C-B047-76FC1B3A3111}"/>
    <dgm:cxn modelId="{0377C80B-C7B2-4066-9949-CDBD28A0A653}" srcId="{5E974612-F828-41F8-BCF8-B3DEB5A8D53B}" destId="{F36A6951-B461-4008-8DD6-7FB4F36850D7}" srcOrd="5" destOrd="0" parTransId="{3616AB95-C3DC-424A-B979-790010D3E02B}" sibTransId="{F273E21B-59A0-4428-92FE-3F3E6B9DD7E5}"/>
    <dgm:cxn modelId="{DF2D4116-6521-42A2-B3E3-F90C644383A9}" srcId="{5E974612-F828-41F8-BCF8-B3DEB5A8D53B}" destId="{60E17E15-447B-4329-BDDE-C2F36260C454}" srcOrd="1" destOrd="0" parTransId="{206D58CF-E055-4BFA-9F5A-3EAB58F664F8}" sibTransId="{5797438C-5D8F-466F-9253-D1D8C6D507DB}"/>
    <dgm:cxn modelId="{EA44B01B-337C-4FC0-AFAE-03E76C7E0E39}" type="presOf" srcId="{C59D3C25-A75B-4124-B32E-638BC334C353}" destId="{3FE683BE-7BEF-49AB-B77B-FC3E8E89A535}" srcOrd="0" destOrd="0" presId="urn:diagrams.loki3.com/VaryingWidthList"/>
    <dgm:cxn modelId="{C39C3F26-443C-44C3-9DE0-306B9DA09C95}" srcId="{5E974612-F828-41F8-BCF8-B3DEB5A8D53B}" destId="{E15F301D-FDE6-4714-8023-F152F8D9582A}" srcOrd="3" destOrd="0" parTransId="{6D184D80-8EEE-40A2-ADC2-4D6A2E0BBA61}" sibTransId="{1FEB3098-A34A-49B1-8EBE-9AF9EBAC9832}"/>
    <dgm:cxn modelId="{3E6CEE5B-89BE-48BA-A0CC-253C48900FEE}" srcId="{5E974612-F828-41F8-BCF8-B3DEB5A8D53B}" destId="{3F0A8DA4-EE95-42AF-AC5B-89AA2ECFCAFA}" srcOrd="7" destOrd="0" parTransId="{63682C1B-4663-44A3-A1BB-2952D1F53F55}" sibTransId="{08B084A3-5AF8-49CF-AEEA-60932739275A}"/>
    <dgm:cxn modelId="{64CE485F-926D-4F5E-810F-7AB8B9026A6E}" type="presOf" srcId="{7D372703-F08C-4EA2-ACAD-A364F847449F}" destId="{36A49A28-1C5A-410B-B4A4-507C1735EBB2}" srcOrd="0" destOrd="0" presId="urn:diagrams.loki3.com/VaryingWidthList"/>
    <dgm:cxn modelId="{6A1E1046-BA2E-4F59-90D7-AEF01954DC32}" type="presOf" srcId="{72388368-E4B9-44F0-87EA-A7AAD41FEF63}" destId="{71E0026A-54E6-480B-AEE0-06535C285F61}" srcOrd="0" destOrd="0" presId="urn:diagrams.loki3.com/VaryingWidthList"/>
    <dgm:cxn modelId="{0E30287C-6842-4F5B-A1F7-CDAB50393993}" type="presOf" srcId="{3F0A8DA4-EE95-42AF-AC5B-89AA2ECFCAFA}" destId="{F5CE8255-3E84-48BF-B5D4-F7451C912358}" srcOrd="0" destOrd="0" presId="urn:diagrams.loki3.com/VaryingWidthList"/>
    <dgm:cxn modelId="{B8F99483-92D9-47FA-92A5-144BB51AC93D}" type="presOf" srcId="{60E17E15-447B-4329-BDDE-C2F36260C454}" destId="{B7D91E55-8247-4B86-B805-2AC659D10F53}" srcOrd="0" destOrd="0" presId="urn:diagrams.loki3.com/VaryingWidthList"/>
    <dgm:cxn modelId="{EB25BD99-CECD-4B99-B968-21BA7BEAE10C}" type="presOf" srcId="{E15F301D-FDE6-4714-8023-F152F8D9582A}" destId="{AB67E2CD-CDAA-40AD-B5B8-ADE5978F0858}" srcOrd="0" destOrd="0" presId="urn:diagrams.loki3.com/VaryingWidthList"/>
    <dgm:cxn modelId="{AA8435A8-4CF2-49B7-8733-CCF348875915}" srcId="{5E974612-F828-41F8-BCF8-B3DEB5A8D53B}" destId="{FA94FC5C-7665-4F7D-BE3E-38B7505045E5}" srcOrd="0" destOrd="0" parTransId="{B9116287-B175-42D2-8885-5CA43FFD3A66}" sibTransId="{529D9943-B492-40CF-A5AF-95A6C70993A7}"/>
    <dgm:cxn modelId="{D2A6FAB2-36A1-407A-8964-C6809156C83B}" type="presOf" srcId="{FA94FC5C-7665-4F7D-BE3E-38B7505045E5}" destId="{9DAB0698-2D76-471E-B1FB-BFAB695035EC}" srcOrd="0" destOrd="0" presId="urn:diagrams.loki3.com/VaryingWidthList"/>
    <dgm:cxn modelId="{397AFECF-8DD8-4403-A992-93948A5AAE41}" srcId="{5E974612-F828-41F8-BCF8-B3DEB5A8D53B}" destId="{72388368-E4B9-44F0-87EA-A7AAD41FEF63}" srcOrd="4" destOrd="0" parTransId="{55375532-82CA-406C-BABB-4343FDA3D033}" sibTransId="{B5FB7E49-687D-44A1-94CF-D7527088B2D8}"/>
    <dgm:cxn modelId="{432239D8-2527-41D9-B0D8-2C49EC49ADDB}" srcId="{5E974612-F828-41F8-BCF8-B3DEB5A8D53B}" destId="{C59D3C25-A75B-4124-B32E-638BC334C353}" srcOrd="2" destOrd="0" parTransId="{1B346332-DA64-474A-94A5-DF3A7E3ABAE9}" sibTransId="{020F78BD-EC5B-4B60-8549-FC6C1D9C7133}"/>
    <dgm:cxn modelId="{9BE0C0E7-06D7-401A-9CB7-259AE8C1BB72}" type="presOf" srcId="{F36A6951-B461-4008-8DD6-7FB4F36850D7}" destId="{6AA96251-0365-4504-8E14-BC54CBF14C16}" srcOrd="0" destOrd="0" presId="urn:diagrams.loki3.com/VaryingWidthList"/>
    <dgm:cxn modelId="{D1B431FC-9131-414B-8515-8B34193F7783}" type="presOf" srcId="{5E974612-F828-41F8-BCF8-B3DEB5A8D53B}" destId="{AA075694-C09C-4EE3-90A0-25AFA27F20DE}" srcOrd="0" destOrd="0" presId="urn:diagrams.loki3.com/VaryingWidthList"/>
    <dgm:cxn modelId="{BDB1336B-867B-46A8-A072-E94B6EFCB17A}" type="presParOf" srcId="{AA075694-C09C-4EE3-90A0-25AFA27F20DE}" destId="{9DAB0698-2D76-471E-B1FB-BFAB695035EC}" srcOrd="0" destOrd="0" presId="urn:diagrams.loki3.com/VaryingWidthList"/>
    <dgm:cxn modelId="{9BB4CFD8-B213-4258-8213-5DE862DD6F47}" type="presParOf" srcId="{AA075694-C09C-4EE3-90A0-25AFA27F20DE}" destId="{7B3AE4CE-49E6-464F-915A-06D6F4696C0F}" srcOrd="1" destOrd="0" presId="urn:diagrams.loki3.com/VaryingWidthList"/>
    <dgm:cxn modelId="{CA818B8E-BB2B-46D0-B0D0-D8E2EC728A14}" type="presParOf" srcId="{AA075694-C09C-4EE3-90A0-25AFA27F20DE}" destId="{B7D91E55-8247-4B86-B805-2AC659D10F53}" srcOrd="2" destOrd="0" presId="urn:diagrams.loki3.com/VaryingWidthList"/>
    <dgm:cxn modelId="{085EFCA4-996A-4BD9-8E4E-98974E1BD388}" type="presParOf" srcId="{AA075694-C09C-4EE3-90A0-25AFA27F20DE}" destId="{3EC893F2-D6E8-46B0-A620-DD21609EE95E}" srcOrd="3" destOrd="0" presId="urn:diagrams.loki3.com/VaryingWidthList"/>
    <dgm:cxn modelId="{F068BDBE-A9D0-4A9B-A570-6770E1DBCE1F}" type="presParOf" srcId="{AA075694-C09C-4EE3-90A0-25AFA27F20DE}" destId="{3FE683BE-7BEF-49AB-B77B-FC3E8E89A535}" srcOrd="4" destOrd="0" presId="urn:diagrams.loki3.com/VaryingWidthList"/>
    <dgm:cxn modelId="{DDF3CCC8-D5CA-47F4-AB17-05AF44481C1A}" type="presParOf" srcId="{AA075694-C09C-4EE3-90A0-25AFA27F20DE}" destId="{ED925A61-A984-4D3D-8097-7AD589CAFC1B}" srcOrd="5" destOrd="0" presId="urn:diagrams.loki3.com/VaryingWidthList"/>
    <dgm:cxn modelId="{4094A0DF-482A-447E-8E8C-6AF9B34DA3A0}" type="presParOf" srcId="{AA075694-C09C-4EE3-90A0-25AFA27F20DE}" destId="{AB67E2CD-CDAA-40AD-B5B8-ADE5978F0858}" srcOrd="6" destOrd="0" presId="urn:diagrams.loki3.com/VaryingWidthList"/>
    <dgm:cxn modelId="{0DF59ECD-92EA-44BA-A481-A6B61E80AA8A}" type="presParOf" srcId="{AA075694-C09C-4EE3-90A0-25AFA27F20DE}" destId="{F4CCAEDB-75E9-4E79-B69B-8CEF4231BCCC}" srcOrd="7" destOrd="0" presId="urn:diagrams.loki3.com/VaryingWidthList"/>
    <dgm:cxn modelId="{0D5F3AAC-699A-4091-BC6F-98AE98B3E957}" type="presParOf" srcId="{AA075694-C09C-4EE3-90A0-25AFA27F20DE}" destId="{71E0026A-54E6-480B-AEE0-06535C285F61}" srcOrd="8" destOrd="0" presId="urn:diagrams.loki3.com/VaryingWidthList"/>
    <dgm:cxn modelId="{A479F13B-4DB0-4873-A53C-AFCF55EB1597}" type="presParOf" srcId="{AA075694-C09C-4EE3-90A0-25AFA27F20DE}" destId="{F44D4795-AD46-4808-AB05-F7E57ED47A4C}" srcOrd="9" destOrd="0" presId="urn:diagrams.loki3.com/VaryingWidthList"/>
    <dgm:cxn modelId="{0F208297-C4D7-45B3-A7A3-3B6C761DB391}" type="presParOf" srcId="{AA075694-C09C-4EE3-90A0-25AFA27F20DE}" destId="{6AA96251-0365-4504-8E14-BC54CBF14C16}" srcOrd="10" destOrd="0" presId="urn:diagrams.loki3.com/VaryingWidthList"/>
    <dgm:cxn modelId="{750559C1-AD68-4F5B-828F-E8153D88F90E}" type="presParOf" srcId="{AA075694-C09C-4EE3-90A0-25AFA27F20DE}" destId="{A6E61398-32C4-4266-99D8-5E9467A99367}" srcOrd="11" destOrd="0" presId="urn:diagrams.loki3.com/VaryingWidthList"/>
    <dgm:cxn modelId="{59BC65EE-5920-4DFA-AA37-D7CA9B8CB1E9}" type="presParOf" srcId="{AA075694-C09C-4EE3-90A0-25AFA27F20DE}" destId="{36A49A28-1C5A-410B-B4A4-507C1735EBB2}" srcOrd="12" destOrd="0" presId="urn:diagrams.loki3.com/VaryingWidthList"/>
    <dgm:cxn modelId="{616FF6DD-2493-4D95-A4A8-360AF0565C17}" type="presParOf" srcId="{AA075694-C09C-4EE3-90A0-25AFA27F20DE}" destId="{441B53F4-3189-48B4-9FE7-5A0EAA260BD0}" srcOrd="13" destOrd="0" presId="urn:diagrams.loki3.com/VaryingWidthList"/>
    <dgm:cxn modelId="{367E3D56-2C32-4F8A-9DF4-4AFC4E1288C4}" type="presParOf" srcId="{AA075694-C09C-4EE3-90A0-25AFA27F20DE}" destId="{F5CE8255-3E84-48BF-B5D4-F7451C912358}" srcOrd="1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0698-2D76-471E-B1FB-BFAB695035EC}">
      <dsp:nvSpPr>
        <dsp:cNvPr id="0" name=""/>
        <dsp:cNvSpPr/>
      </dsp:nvSpPr>
      <dsp:spPr>
        <a:xfrm>
          <a:off x="0" y="173"/>
          <a:ext cx="3354565" cy="5243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Users</a:t>
          </a:r>
          <a:endParaRPr lang="en-GB" sz="2700" kern="1200" dirty="0"/>
        </a:p>
      </dsp:txBody>
      <dsp:txXfrm>
        <a:off x="0" y="173"/>
        <a:ext cx="3354565" cy="524337"/>
      </dsp:txXfrm>
    </dsp:sp>
    <dsp:sp modelId="{B7D91E55-8247-4B86-B805-2AC659D10F53}">
      <dsp:nvSpPr>
        <dsp:cNvPr id="0" name=""/>
        <dsp:cNvSpPr/>
      </dsp:nvSpPr>
      <dsp:spPr>
        <a:xfrm>
          <a:off x="0" y="550728"/>
          <a:ext cx="3354565" cy="5243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Application</a:t>
          </a:r>
          <a:endParaRPr lang="en-GB" sz="2700" kern="1200" dirty="0"/>
        </a:p>
      </dsp:txBody>
      <dsp:txXfrm>
        <a:off x="0" y="550728"/>
        <a:ext cx="3354565" cy="524337"/>
      </dsp:txXfrm>
    </dsp:sp>
    <dsp:sp modelId="{3FE683BE-7BEF-49AB-B77B-FC3E8E89A535}">
      <dsp:nvSpPr>
        <dsp:cNvPr id="0" name=""/>
        <dsp:cNvSpPr/>
      </dsp:nvSpPr>
      <dsp:spPr>
        <a:xfrm>
          <a:off x="0" y="1101283"/>
          <a:ext cx="3354565" cy="5243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Framework</a:t>
          </a:r>
          <a:endParaRPr lang="en-GB" sz="2700" kern="1200" dirty="0"/>
        </a:p>
      </dsp:txBody>
      <dsp:txXfrm>
        <a:off x="0" y="1101283"/>
        <a:ext cx="3354565" cy="524337"/>
      </dsp:txXfrm>
    </dsp:sp>
    <dsp:sp modelId="{AB67E2CD-CDAA-40AD-B5B8-ADE5978F0858}">
      <dsp:nvSpPr>
        <dsp:cNvPr id="0" name=""/>
        <dsp:cNvSpPr/>
      </dsp:nvSpPr>
      <dsp:spPr>
        <a:xfrm>
          <a:off x="0" y="1651838"/>
          <a:ext cx="3354565" cy="5243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Operating System</a:t>
          </a:r>
          <a:endParaRPr lang="en-GB" sz="2700" kern="1200" dirty="0"/>
        </a:p>
      </dsp:txBody>
      <dsp:txXfrm>
        <a:off x="0" y="1651838"/>
        <a:ext cx="3354565" cy="524337"/>
      </dsp:txXfrm>
    </dsp:sp>
    <dsp:sp modelId="{71E0026A-54E6-480B-AEE0-06535C285F61}">
      <dsp:nvSpPr>
        <dsp:cNvPr id="0" name=""/>
        <dsp:cNvSpPr/>
      </dsp:nvSpPr>
      <dsp:spPr>
        <a:xfrm>
          <a:off x="0" y="2202392"/>
          <a:ext cx="3354565" cy="5243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PC Hardware</a:t>
          </a:r>
          <a:endParaRPr lang="en-GB" sz="2700" kern="1200" dirty="0"/>
        </a:p>
      </dsp:txBody>
      <dsp:txXfrm>
        <a:off x="0" y="2202392"/>
        <a:ext cx="3354565" cy="524337"/>
      </dsp:txXfrm>
    </dsp:sp>
    <dsp:sp modelId="{6AA96251-0365-4504-8E14-BC54CBF14C16}">
      <dsp:nvSpPr>
        <dsp:cNvPr id="0" name=""/>
        <dsp:cNvSpPr/>
      </dsp:nvSpPr>
      <dsp:spPr>
        <a:xfrm>
          <a:off x="12282" y="2752947"/>
          <a:ext cx="3330000" cy="5243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Network Configuration</a:t>
          </a:r>
          <a:endParaRPr lang="en-GB" sz="2700" kern="1200" dirty="0"/>
        </a:p>
      </dsp:txBody>
      <dsp:txXfrm>
        <a:off x="12282" y="2752947"/>
        <a:ext cx="3330000" cy="524337"/>
      </dsp:txXfrm>
    </dsp:sp>
    <dsp:sp modelId="{36A49A28-1C5A-410B-B4A4-507C1735EBB2}">
      <dsp:nvSpPr>
        <dsp:cNvPr id="0" name=""/>
        <dsp:cNvSpPr/>
      </dsp:nvSpPr>
      <dsp:spPr>
        <a:xfrm>
          <a:off x="4" y="3303502"/>
          <a:ext cx="3354556" cy="5243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Network Hardware</a:t>
          </a:r>
          <a:endParaRPr lang="en-GB" sz="2700" kern="1200" dirty="0"/>
        </a:p>
      </dsp:txBody>
      <dsp:txXfrm>
        <a:off x="4" y="3303502"/>
        <a:ext cx="3354556" cy="524337"/>
      </dsp:txXfrm>
    </dsp:sp>
    <dsp:sp modelId="{F5CE8255-3E84-48BF-B5D4-F7451C912358}">
      <dsp:nvSpPr>
        <dsp:cNvPr id="0" name=""/>
        <dsp:cNvSpPr/>
      </dsp:nvSpPr>
      <dsp:spPr>
        <a:xfrm>
          <a:off x="0" y="3854057"/>
          <a:ext cx="3354565" cy="5243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Externals</a:t>
          </a:r>
          <a:endParaRPr lang="en-GB" sz="2700" kern="1200" dirty="0"/>
        </a:p>
      </dsp:txBody>
      <dsp:txXfrm>
        <a:off x="0" y="3854057"/>
        <a:ext cx="3354565" cy="524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9C60-1956-4BDD-80BD-2EA8CF20CCDD}" type="datetimeFigureOut">
              <a:rPr lang="en-GB" smtClean="0"/>
              <a:t>13/05/2023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743EB-48AF-41D8-A80D-4977455071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46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AdJ3SNEBB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AdJ3SNEBBo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2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it meant to do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 there a spec – requirements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Formal tests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User manual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1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Talk to the users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Watch the users (they don’t always actually do what they say they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Too often have to resort to looking a text by logs, (or guessing – crystal ball)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do much better, proper telemetry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Logging without context is noise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Learn what really occurs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22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Invest in good telemetry for inevitable issues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Make investment in logging with context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Need unique ids that allow tracing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Modular systems that can be tested independently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Need to move to external logging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Learn what healthy looks like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Set alerts – and act on them – make sure they are not noise</a:t>
            </a: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72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Testing is Verification over validation that it works over how it 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Testing only part of the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to explore the unknown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Experimentation to create new knowledge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faults as a learning </a:t>
            </a:r>
          </a:p>
          <a:p>
            <a:endParaRPr lang="en-US" dirty="0"/>
          </a:p>
          <a:p>
            <a:r>
              <a:rPr lang="en-US" dirty="0"/>
              <a:t>For cloud scenarios we too often assume resource are infinite, with no delays, topology dies no change – they are not</a:t>
            </a:r>
          </a:p>
          <a:p>
            <a:endParaRPr lang="en-US" dirty="0"/>
          </a:p>
          <a:p>
            <a:r>
              <a:rPr lang="en-US" dirty="0"/>
              <a:t>Chaos engineering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Confidence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Conditions in Production</a:t>
            </a:r>
          </a:p>
          <a:p>
            <a:endParaRPr lang="en-US" dirty="0"/>
          </a:p>
          <a:p>
            <a:r>
              <a:rPr lang="en-US" dirty="0"/>
              <a:t>Can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assumptions – stops the guessing (for different roles)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Formulate mitigations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dirty="0">
                <a:hlinkClick r:id="rId3"/>
              </a:rPr>
              <a:t>(651) Embrace chaos to achieve stability - René van Osnabrugge - NDC Porto 2022 -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35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Testing is Verification over validation that it works over how it 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Testing only part of the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to explore the unknown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Experimentation to create new knowledge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faults as a learning </a:t>
            </a:r>
          </a:p>
          <a:p>
            <a:endParaRPr lang="en-US" dirty="0"/>
          </a:p>
          <a:p>
            <a:r>
              <a:rPr lang="en-US" dirty="0"/>
              <a:t>For cloud scenarios we too often assume resource are infinite, with no delays, topology dies no change – they are not</a:t>
            </a:r>
          </a:p>
          <a:p>
            <a:endParaRPr lang="en-US" dirty="0"/>
          </a:p>
          <a:p>
            <a:r>
              <a:rPr lang="en-US" dirty="0"/>
              <a:t>Chaos engineering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Confidence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Conditions in Production</a:t>
            </a:r>
          </a:p>
          <a:p>
            <a:endParaRPr lang="en-US" dirty="0"/>
          </a:p>
          <a:p>
            <a:r>
              <a:rPr lang="en-US" dirty="0"/>
              <a:t>Can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assumptions – stops the guessing (for different roles)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Formulate mitigations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dirty="0">
                <a:hlinkClick r:id="rId3"/>
              </a:rPr>
              <a:t>(651) Embrace chaos to achieve stability - René van Osnabrugge - NDC Porto 2022 -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327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testing process can be summed up as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53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form of rubber duck (also good approach)</a:t>
            </a:r>
          </a:p>
          <a:p>
            <a:endParaRPr lang="en-GB" dirty="0"/>
          </a:p>
          <a:p>
            <a:r>
              <a:rPr lang="en-GB" dirty="0"/>
              <a:t>Introduce blame less retrospectives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252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 – fax in your question – a form of rubber duck - often fixes problem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604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blog – start the write up early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Your future self will 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654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Azure DevOps root cause analysis good examples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customers confidence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08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danger is this session is me, an old man, shouting at clouds and complaining about the youth of today – but I hope not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037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You are probably not the first to have a problem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Google foo skills are important</a:t>
            </a:r>
          </a:p>
          <a:p>
            <a:pPr marL="285750" indent="-285750">
              <a:buFontTx/>
              <a:buChar char="-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Related to real cause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- </a:t>
            </a:r>
            <a:r>
              <a:rPr lang="en-GB" sz="18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AzDo</a:t>
            </a:r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top error wrong, dig to get to the lowest, earliest </a:t>
            </a: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Keep reading past the top entries, into thread comments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633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- If the issue in OSS check the project repo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GH issues &amp; discussion are a great source,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But not well indexed by search engines  - use GH search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+mn-cs"/>
              </a:rPr>
              <a:t>Join the conversation – if you have a answer for something provide it 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34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Ask good question, some locations force a format to ‘help you’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200" dirty="0">
              <a:solidFill>
                <a:srgbClr val="21212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+mn-cs"/>
              </a:rPr>
              <a:t>Reflect back on fax story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200" dirty="0">
              <a:solidFill>
                <a:srgbClr val="212121"/>
              </a:solidFill>
              <a:effectLst/>
              <a:latin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+mn-cs"/>
              </a:rPr>
              <a:t>Ask is the information there to allow someone to help – another rubber duck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220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 more from mistake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Blameless </a:t>
            </a:r>
            <a:r>
              <a:rPr lang="en-US" dirty="0" err="1"/>
              <a:t>retrosects</a:t>
            </a:r>
            <a:r>
              <a:rPr lang="en-US" dirty="0"/>
              <a:t> (not beating yourself up) – we all have the ‘I deleted prod’ story – right of passage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Reflective learning, and do learn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53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problem solving skills you have are rooted in basic learning – depth not breadth </a:t>
            </a:r>
          </a:p>
          <a:p>
            <a:r>
              <a:rPr lang="en-US" dirty="0"/>
              <a:t>No such things a dumb question</a:t>
            </a:r>
          </a:p>
          <a:p>
            <a:r>
              <a:rPr lang="en-US" dirty="0"/>
              <a:t>Rubber Duck</a:t>
            </a:r>
          </a:p>
          <a:p>
            <a:r>
              <a:rPr lang="en-US" dirty="0"/>
              <a:t>That said never trust memory, writing things down, your future self will thank</a:t>
            </a:r>
          </a:p>
          <a:p>
            <a:r>
              <a:rPr lang="en-US" dirty="0"/>
              <a:t>Only experience enables the ‘I have never seen it before but it is a bit like that’ moment</a:t>
            </a:r>
          </a:p>
          <a:p>
            <a:r>
              <a:rPr lang="en-US" dirty="0"/>
              <a:t>So practice your skills, grow your knowledge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17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090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768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743EB-48AF-41D8-A80D-4977455071B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101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 0 level Computer Science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First year it was taught 1982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Very ‘concept focus’, flow charts, system thinking, logic gates, how a computer works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Programming on 5 Hole punch paper tape (North Staffs Poly) and later a single </a:t>
            </a:r>
            <a:r>
              <a:rPr lang="en-GB" dirty="0"/>
              <a:t>Tandy TRS 80 (for 30 students)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4 years later course had become ICT on BBC Micro – so a narrow window of this style of teaching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16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years in electronics</a:t>
            </a:r>
          </a:p>
          <a:p>
            <a:r>
              <a:rPr lang="en-US" dirty="0"/>
              <a:t>Electronic Test in Telephone and Pro Audio</a:t>
            </a:r>
          </a:p>
          <a:p>
            <a:r>
              <a:rPr lang="en-US" dirty="0"/>
              <a:t>Remember this was pre ‘everything is a computer’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6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PC Dealer 1990s – lots of small companies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PC AT - ISA set IRQ And DMA addresses with jumpers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IBM PS2 – big step for as MCA (Microchannel)? Auto assigned link a predecessor of PCI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Start of LANs – </a:t>
            </a:r>
            <a:r>
              <a:rPr lang="en-US" dirty="0" err="1"/>
              <a:t>Televideo</a:t>
            </a:r>
            <a:r>
              <a:rPr lang="en-US" dirty="0"/>
              <a:t> 8 users via a serial based network (Lots soldering cables) and 10Mb disk and </a:t>
            </a:r>
            <a:r>
              <a:rPr lang="en-US" dirty="0" err="1"/>
              <a:t>Infoshare</a:t>
            </a:r>
            <a:r>
              <a:rPr lang="en-US" dirty="0"/>
              <a:t>/Netware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IT for me was as much electronics as 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fact I came from electronic test background which was a great help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39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systems are just plug and play – a black box</a:t>
            </a:r>
          </a:p>
          <a:p>
            <a:endParaRPr lang="en-US" dirty="0"/>
          </a:p>
          <a:p>
            <a:r>
              <a:rPr lang="en-US" dirty="0"/>
              <a:t>Most IT staff I contend, barely consider, or know, how the kit hang together? (Exception is PC Gamers)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743EB-48AF-41D8-A80D-4977455071B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91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seen by the most common IT meme, it true because it works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Intermittent issues to get things working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Reboot works to fix state memory leak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Cloud computing encourage black boxes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throw away create me a new one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all bad, as we build up cruft on updating PCs, but does not encourage root cause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Cattle not kittens (or maybe also use the chickens analogy extension)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quick reboot means there is no root cause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 are we doing ourselves a disservice?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0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Critical thinking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Focus on what does not working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what you know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don’t have the information, why not?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Poor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Poor telemetry</a:t>
            </a:r>
          </a:p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mention But how different people do this can vary greatly in how they think and approach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Worth a diversion into concrete or Intuitive thinker, story from PC dealer days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29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focus on just the application</a:t>
            </a:r>
          </a:p>
          <a:p>
            <a:endParaRPr lang="en-US" dirty="0"/>
          </a:p>
          <a:p>
            <a:r>
              <a:rPr lang="en-US" dirty="0"/>
              <a:t>Consider the whole system including the uses</a:t>
            </a:r>
          </a:p>
          <a:p>
            <a:endParaRPr lang="en-US" dirty="0"/>
          </a:p>
          <a:p>
            <a:r>
              <a:rPr lang="en-US" dirty="0"/>
              <a:t>Work down the stack until you find something that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131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>
                <a:solidFill>
                  <a:srgbClr val="65B34B"/>
                </a:solidFill>
                <a:latin typeface="Possum Saltare NF" panose="020A06030303010201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711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4302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110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9681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6234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696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72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DC51-BC50-5AB0-03DB-FC1F2EBE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08194-22DB-2E7F-77D6-D8DC91DD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64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8504-353E-9C83-BAAD-30CEFCD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C4FD1-2806-FC59-5E3A-61E031EC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86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080-2F46-5778-74C3-6FA33373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E4F94-DD48-8D66-9123-44DE0A49B2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8BA22-C276-416D-8477-E61FB0B9E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306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695F-B0D5-D7E2-A5E1-EE8CA1C0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61E04-B955-045C-CD6C-2FD1CCCA0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6A4B8F-FB3A-7EEA-2462-CFE690CA0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25000-80C5-53C8-0AB4-0721A3A820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C5F8B-BF3B-4FCB-E245-A856B2936F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456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C6BC-9E2B-DDC0-16AA-DEFB00ED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473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3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s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063408" y="6069459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 dirty="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D05BB1-2EFC-4341-9B2D-9CA993E1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4E547E9-DBE8-4215-98FF-F1E43FCF3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B533B-A80B-81E5-49A8-B31B56C7D2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1993" y="6023591"/>
            <a:ext cx="524718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1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727919-C765-8773-822A-47A011476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36" y="3509962"/>
            <a:ext cx="2474964" cy="3652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70171-E795-6A4C-378E-DB8E405E9C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50" y="-60960"/>
            <a:ext cx="8258939" cy="698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52C3D-5442-9339-50B5-57D94AF5E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0892" y="853123"/>
            <a:ext cx="715202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3D813-C9E7-0253-B9AB-175804948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892" y="3332798"/>
            <a:ext cx="715202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54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AF36B0-8614-C949-A0DA-EC52B9128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4274"/>
          <a:stretch/>
        </p:blipFill>
        <p:spPr>
          <a:xfrm>
            <a:off x="-64008" y="-54864"/>
            <a:ext cx="12323064" cy="69738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2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6FA3F4-852C-535C-49C9-6EFF30021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1" b="47598"/>
          <a:stretch/>
        </p:blipFill>
        <p:spPr>
          <a:xfrm>
            <a:off x="-64314" y="-60960"/>
            <a:ext cx="12368074" cy="700278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D9C7FD-1C53-13F4-D0EF-52D46E65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9009-BF90-2012-83AD-40C7DEDD8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2474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e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2.png"/><Relationship Id="rId7" Type="http://schemas.openxmlformats.org/officeDocument/2006/relationships/diagramData" Target="../diagrams/data1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microsoft.com/office/2007/relationships/hdphoto" Target="../media/hdphoto8.wdp"/><Relationship Id="rId10" Type="http://schemas.openxmlformats.org/officeDocument/2006/relationships/diagramColors" Target="../diagrams/colors1.xml"/><Relationship Id="rId4" Type="http://schemas.openxmlformats.org/officeDocument/2006/relationships/image" Target="../media/image24.png"/><Relationship Id="rId9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BBF83-1DD8-4760-830A-7BE24229FE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Why don't people seem to be able to diagnose problems these days?</a:t>
            </a:r>
            <a:endParaRPr lang="en-GB" sz="5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5F844-23BC-45C2-90E7-F6E63CE920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Richard Fennell</a:t>
            </a:r>
          </a:p>
          <a:p>
            <a:r>
              <a:rPr lang="en-US" sz="1800" dirty="0"/>
              <a:t>Chief Technology Officer (Black Marble)</a:t>
            </a:r>
            <a:br>
              <a:rPr lang="en-US" sz="1800" dirty="0"/>
            </a:br>
            <a:r>
              <a:rPr lang="en-US" sz="1800" dirty="0"/>
              <a:t>Microsoft MVP (Developer Technologies)</a:t>
            </a:r>
            <a:br>
              <a:rPr lang="en-US" sz="1800" dirty="0"/>
            </a:br>
            <a:r>
              <a:rPr lang="en-US" sz="1800" dirty="0"/>
              <a:t>FBCS CEng (BCS)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451A6-C914-4D32-87C3-5EA91FCDC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851" y="5996342"/>
            <a:ext cx="470182" cy="73308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50" name="Picture 2" descr="Image result for bcs logo ceng">
            <a:extLst>
              <a:ext uri="{FF2B5EF4-FFF2-40B4-BE49-F238E27FC236}">
                <a16:creationId xmlns:a16="http://schemas.microsoft.com/office/drawing/2014/main" id="{C0DDF667-B16A-700C-246E-3B74E7F4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32" y1="33968" x2="54032" y2="33968"/>
                        <a14:foregroundMark x1="52016" y1="35238" x2="37903" y2="30159"/>
                        <a14:foregroundMark x1="81855" y1="34286" x2="63710" y2="20000"/>
                        <a14:foregroundMark x1="18952" y1="20317" x2="42742" y2="35238"/>
                        <a14:foregroundMark x1="36290" y1="21270" x2="36290" y2="21270"/>
                        <a14:foregroundMark x1="36290" y1="21270" x2="36290" y2="21270"/>
                        <a14:foregroundMark x1="35484" y1="19048" x2="50403" y2="29524"/>
                        <a14:foregroundMark x1="18952" y1="16825" x2="27016" y2="17778"/>
                        <a14:foregroundMark x1="24194" y1="36190" x2="22177" y2="29524"/>
                        <a14:foregroundMark x1="30645" y1="49206" x2="28226" y2="78730"/>
                        <a14:foregroundMark x1="34274" y1="79365" x2="25000" y2="48571"/>
                        <a14:foregroundMark x1="38710" y1="51111" x2="22984" y2="60317"/>
                        <a14:foregroundMark x1="35484" y1="60952" x2="23790" y2="60000"/>
                        <a14:foregroundMark x1="34274" y1="67619" x2="20968" y2="67302"/>
                        <a14:foregroundMark x1="38306" y1="76508" x2="20565" y2="76825"/>
                        <a14:foregroundMark x1="25000" y1="23175" x2="54032" y2="22222"/>
                        <a14:foregroundMark x1="19758" y1="16508" x2="28226" y2="15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425" y="5867773"/>
            <a:ext cx="779606" cy="99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713C189-8DA6-9A53-96AA-C0A05D832D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54" y="4573357"/>
            <a:ext cx="1191519" cy="23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3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71BCE1A-E85C-E4CC-92A9-D25DEE84869C}"/>
              </a:ext>
            </a:extLst>
          </p:cNvPr>
          <p:cNvSpPr/>
          <p:nvPr/>
        </p:nvSpPr>
        <p:spPr>
          <a:xfrm>
            <a:off x="5542558" y="806246"/>
            <a:ext cx="6238568" cy="3438826"/>
          </a:xfrm>
          <a:prstGeom prst="wedgeEllipseCallout">
            <a:avLst>
              <a:gd name="adj1" fmla="val -80779"/>
              <a:gd name="adj2" fmla="val 377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How can our habits help us to diagnose problems more efficiently?</a:t>
            </a:r>
            <a:endParaRPr lang="en-GB" sz="28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FEFADE3E-6D76-C76D-7122-52AEC385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3" y="1191802"/>
            <a:ext cx="2845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68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C03B1A-D134-926A-0A67-12013BD6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00" dirty="0">
                <a:solidFill>
                  <a:srgbClr val="65B34B"/>
                </a:solidFill>
                <a:latin typeface="Possum Saltare NF" panose="020A0603030301020104" pitchFamily="18" charset="0"/>
              </a:rPr>
              <a:t>What is your system meant to do?</a:t>
            </a:r>
            <a:endParaRPr lang="en-GB" sz="47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pic>
        <p:nvPicPr>
          <p:cNvPr id="1026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FFBC3933-6804-E87E-DD13-0F71BF03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4424" y="2262121"/>
            <a:ext cx="4086042" cy="34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6F57D0-5786-4BBD-267F-CAC5F2661A26}"/>
              </a:ext>
            </a:extLst>
          </p:cNvPr>
          <p:cNvSpPr txBox="1"/>
          <p:nvPr/>
        </p:nvSpPr>
        <p:spPr>
          <a:xfrm>
            <a:off x="1030645" y="3262561"/>
            <a:ext cx="24658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Possum Saltare NF" panose="020B0604020202020204" charset="0"/>
              </a:rPr>
              <a:t>Specification</a:t>
            </a:r>
          </a:p>
          <a:p>
            <a:pPr algn="ctr"/>
            <a:endParaRPr lang="en-US" dirty="0">
              <a:latin typeface="Possum Saltare NF" panose="020B0604020202020204" charset="0"/>
            </a:endParaRPr>
          </a:p>
          <a:p>
            <a:pPr algn="ctr"/>
            <a:r>
              <a:rPr lang="en-US" dirty="0">
                <a:latin typeface="Possum Saltare NF" panose="020B0604020202020204" charset="0"/>
              </a:rPr>
              <a:t>Version 1.0</a:t>
            </a:r>
          </a:p>
        </p:txBody>
      </p:sp>
      <p:pic>
        <p:nvPicPr>
          <p:cNvPr id="8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8BBA9FCC-B712-ED17-8FC0-673BEDE38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02732" y="2262121"/>
            <a:ext cx="4086042" cy="34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2E992A91-9BF4-8871-0921-96F2366CB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08261" y="2262121"/>
            <a:ext cx="4086042" cy="34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F0797-D122-5DC1-CA0C-B23D993ECBC4}"/>
              </a:ext>
            </a:extLst>
          </p:cNvPr>
          <p:cNvSpPr txBox="1"/>
          <p:nvPr/>
        </p:nvSpPr>
        <p:spPr>
          <a:xfrm>
            <a:off x="4172292" y="3018831"/>
            <a:ext cx="3454099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Possum Saltare NF" panose="020B0604020202020204" charset="0"/>
              </a:rPr>
              <a:t>Test Plan </a:t>
            </a:r>
            <a:br>
              <a:rPr lang="en-US" sz="2800" dirty="0">
                <a:latin typeface="Possum Saltare NF" panose="020B0604020202020204" charset="0"/>
              </a:rPr>
            </a:br>
            <a:r>
              <a:rPr lang="en-US" sz="2800" i="1" dirty="0"/>
              <a:t>&amp;</a:t>
            </a:r>
            <a:r>
              <a:rPr lang="en-US" sz="2800" dirty="0">
                <a:latin typeface="Possum Saltare NF" panose="020B0604020202020204" charset="0"/>
              </a:rPr>
              <a:t> Results</a:t>
            </a:r>
          </a:p>
          <a:p>
            <a:pPr algn="ctr"/>
            <a:endParaRPr lang="en-US" dirty="0">
              <a:latin typeface="Possum Saltare NF" panose="020B0604020202020204" charset="0"/>
            </a:endParaRPr>
          </a:p>
          <a:p>
            <a:pPr algn="ctr"/>
            <a:r>
              <a:rPr lang="en-US" dirty="0">
                <a:latin typeface="Possum Saltare NF" panose="020B0604020202020204" charset="0"/>
              </a:rPr>
              <a:t>Version 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F3FE2B-E659-F4A7-4CE9-5544DFA074D1}"/>
              </a:ext>
            </a:extLst>
          </p:cNvPr>
          <p:cNvSpPr txBox="1"/>
          <p:nvPr/>
        </p:nvSpPr>
        <p:spPr>
          <a:xfrm>
            <a:off x="7898720" y="3234274"/>
            <a:ext cx="36515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Possum Saltare NF" panose="020B0604020202020204" charset="0"/>
              </a:rPr>
              <a:t>User Manual</a:t>
            </a:r>
          </a:p>
          <a:p>
            <a:pPr algn="ctr"/>
            <a:endParaRPr lang="en-US" dirty="0">
              <a:latin typeface="Possum Saltare NF" panose="020B0604020202020204" charset="0"/>
            </a:endParaRPr>
          </a:p>
          <a:p>
            <a:pPr algn="ctr"/>
            <a:r>
              <a:rPr lang="en-US" dirty="0">
                <a:latin typeface="Possum Saltare NF" panose="020B0604020202020204" charset="0"/>
              </a:rPr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173391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C03B1A-D134-926A-0A67-12013BD6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00" dirty="0">
                <a:solidFill>
                  <a:srgbClr val="65B34B"/>
                </a:solidFill>
                <a:latin typeface="Possum Saltare NF" panose="020A0603030301020104" pitchFamily="18" charset="0"/>
              </a:rPr>
              <a:t>Yes, but it doesn’t work like that…</a:t>
            </a:r>
            <a:endParaRPr lang="en-GB" sz="47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483AF-D187-E344-824A-58CE9A6B90F0}"/>
              </a:ext>
            </a:extLst>
          </p:cNvPr>
          <p:cNvSpPr txBox="1"/>
          <p:nvPr/>
        </p:nvSpPr>
        <p:spPr>
          <a:xfrm>
            <a:off x="8432608" y="5281298"/>
            <a:ext cx="2993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ossum Saltare NF" panose="020A0603030301020104" pitchFamily="18" charset="0"/>
                <a:ea typeface="+mj-ea"/>
                <a:cs typeface="+mj-cs"/>
              </a:rPr>
              <a:t>Telemetry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5585B-2CD7-913C-CE2E-8A26C2E44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97" y="1668337"/>
            <a:ext cx="2205307" cy="2205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BF5C5-7121-82D2-45F4-67AA62957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46" y="2160208"/>
            <a:ext cx="2205307" cy="2205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29E41-8951-B4BA-4720-66932D2C7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" y="2984541"/>
            <a:ext cx="2108865" cy="2113083"/>
          </a:xfrm>
          <a:prstGeom prst="rect">
            <a:avLst/>
          </a:prstGeom>
        </p:spPr>
      </p:pic>
      <p:pic>
        <p:nvPicPr>
          <p:cNvPr id="10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B0C47925-505B-0640-CE0C-E56423623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38752" y="2129446"/>
            <a:ext cx="4086042" cy="34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EFFCDE-DF54-60CC-CE4D-2F3764990A62}"/>
              </a:ext>
            </a:extLst>
          </p:cNvPr>
          <p:cNvSpPr txBox="1"/>
          <p:nvPr/>
        </p:nvSpPr>
        <p:spPr>
          <a:xfrm>
            <a:off x="4741614" y="3517863"/>
            <a:ext cx="2424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Possum Saltare NF" panose="020B0604020202020204" charset="0"/>
              </a:rPr>
              <a:t>Log files</a:t>
            </a:r>
          </a:p>
        </p:txBody>
      </p:sp>
      <p:pic>
        <p:nvPicPr>
          <p:cNvPr id="6146" name="Picture 2" descr="Clipart - Graphs">
            <a:extLst>
              <a:ext uri="{FF2B5EF4-FFF2-40B4-BE49-F238E27FC236}">
                <a16:creationId xmlns:a16="http://schemas.microsoft.com/office/drawing/2014/main" id="{2832F117-F376-C1B4-5FF9-8C39BE6DE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20" y="2443776"/>
            <a:ext cx="2906411" cy="25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76F304-4CF0-14D7-AB3D-B01AEB2B63FE}"/>
              </a:ext>
            </a:extLst>
          </p:cNvPr>
          <p:cNvSpPr txBox="1"/>
          <p:nvPr/>
        </p:nvSpPr>
        <p:spPr>
          <a:xfrm>
            <a:off x="616665" y="5241692"/>
            <a:ext cx="2993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Possum Saltare NF" panose="020A0603030301020104" pitchFamily="18" charset="0"/>
                <a:ea typeface="+mj-ea"/>
                <a:cs typeface="+mj-cs"/>
              </a:rPr>
              <a:t>USers</a:t>
            </a:r>
            <a:endParaRPr lang="en-US" sz="2800" dirty="0">
              <a:solidFill>
                <a:schemeClr val="bg1"/>
              </a:solidFill>
              <a:latin typeface="Possum Saltare NF" panose="020A06030303010201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3090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2AA1EB-A340-5BF6-CE0C-30F30A7F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53" b="98188" l="4845" r="92174">
                        <a14:foregroundMark x1="33540" y1="22650" x2="30435" y2="29332"/>
                        <a14:foregroundMark x1="26460" y1="39298" x2="15155" y2="95696"/>
                        <a14:foregroundMark x1="38261" y1="58324" x2="61615" y2="96489"/>
                        <a14:foregroundMark x1="71429" y1="70781" x2="65342" y2="91393"/>
                        <a14:foregroundMark x1="70435" y1="65912" x2="87950" y2="98414"/>
                        <a14:foregroundMark x1="78137" y1="90487" x2="79503" y2="97169"/>
                        <a14:foregroundMark x1="84472" y1="82106" x2="90435" y2="89807"/>
                        <a14:foregroundMark x1="91677" y1="90827" x2="92298" y2="96716"/>
                        <a14:foregroundMark x1="65093" y1="60476" x2="80870" y2="80974"/>
                        <a14:foregroundMark x1="75528" y1="65119" x2="79255" y2="73726"/>
                        <a14:foregroundMark x1="57888" y1="56399" x2="70932" y2="62854"/>
                        <a14:foregroundMark x1="70932" y1="62854" x2="80870" y2="71801"/>
                        <a14:foregroundMark x1="68199" y1="38052" x2="67950" y2="46433"/>
                        <a14:foregroundMark x1="67826" y1="33749" x2="68696" y2="37826"/>
                        <a14:foregroundMark x1="4845" y1="76217" x2="5963" y2="96942"/>
                        <a14:backgroundMark x1="2609" y1="83012" x2="2733" y2="85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32792"/>
            <a:ext cx="4945380" cy="5424560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71BCE1A-E85C-E4CC-92A9-D25DEE84869C}"/>
              </a:ext>
            </a:extLst>
          </p:cNvPr>
          <p:cNvSpPr/>
          <p:nvPr/>
        </p:nvSpPr>
        <p:spPr>
          <a:xfrm>
            <a:off x="5542558" y="806246"/>
            <a:ext cx="6238568" cy="3438826"/>
          </a:xfrm>
          <a:prstGeom prst="wedgeEllipseCallout">
            <a:avLst>
              <a:gd name="adj1" fmla="val -75679"/>
              <a:gd name="adj2" fmla="val 249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By failing to prepare, you are preparing to fail.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82C8E-5142-629A-44EC-157D16504020}"/>
              </a:ext>
            </a:extLst>
          </p:cNvPr>
          <p:cNvSpPr txBox="1"/>
          <p:nvPr/>
        </p:nvSpPr>
        <p:spPr>
          <a:xfrm>
            <a:off x="4808957" y="5923688"/>
            <a:ext cx="6096000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Benjamin Franklin</a:t>
            </a:r>
            <a:br>
              <a:rPr lang="en-GB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br>
              <a:rPr lang="en-GB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Joseph_Siffrein_Duplessis_-_Benjamin_Franklin_-_Google_Art_Project.jpg (6396×7801) (wikimedia.org)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987E9-867D-5226-8876-66F58FA3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00" dirty="0">
                <a:solidFill>
                  <a:srgbClr val="65B34B"/>
                </a:solidFill>
                <a:latin typeface="Possum Saltare NF" panose="020A0603030301020104" pitchFamily="18" charset="0"/>
              </a:rPr>
              <a:t>Is Testing part of the solution?</a:t>
            </a:r>
            <a:endParaRPr lang="en-GB" sz="47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316B7-656C-7054-D52D-880706FD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Testing verifies what it does, not how it does it</a:t>
            </a: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Use experimentation to create new knowledge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5F608-AEF7-1B7E-D76D-566ECA1FF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15" y="1370423"/>
            <a:ext cx="3565071" cy="52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5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987E9-867D-5226-8876-66F58FA3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00" dirty="0">
                <a:solidFill>
                  <a:srgbClr val="65B34B"/>
                </a:solidFill>
                <a:latin typeface="Possum Saltare NF" panose="020A0603030301020104" pitchFamily="18" charset="0"/>
              </a:rPr>
              <a:t>Embrace your inner Explorer</a:t>
            </a:r>
            <a:endParaRPr lang="en-GB" sz="47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B3197A44-AD45-C93A-F4A7-ECCA086263A4}"/>
              </a:ext>
            </a:extLst>
          </p:cNvPr>
          <p:cNvSpPr/>
          <p:nvPr/>
        </p:nvSpPr>
        <p:spPr>
          <a:xfrm>
            <a:off x="1459523" y="2025534"/>
            <a:ext cx="5920154" cy="3259015"/>
          </a:xfrm>
          <a:prstGeom prst="wedgeEllipseCallout">
            <a:avLst>
              <a:gd name="adj1" fmla="val 77654"/>
              <a:gd name="adj2" fmla="val 1978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happens if I go down that path?</a:t>
            </a:r>
            <a:endParaRPr lang="en-GB" sz="32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C92D45C-B912-7367-4F2B-CE1969C20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677" y="1448656"/>
            <a:ext cx="3518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53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52BE32B-5380-534F-7369-EED5FBD3B537}"/>
              </a:ext>
            </a:extLst>
          </p:cNvPr>
          <p:cNvSpPr/>
          <p:nvPr/>
        </p:nvSpPr>
        <p:spPr>
          <a:xfrm rot="3600000">
            <a:off x="9346845" y="3309546"/>
            <a:ext cx="627546" cy="794295"/>
          </a:xfrm>
          <a:custGeom>
            <a:avLst/>
            <a:gdLst>
              <a:gd name="connsiteX0" fmla="*/ 0 w 627546"/>
              <a:gd name="connsiteY0" fmla="*/ 158859 h 794295"/>
              <a:gd name="connsiteX1" fmla="*/ 313773 w 627546"/>
              <a:gd name="connsiteY1" fmla="*/ 158859 h 794295"/>
              <a:gd name="connsiteX2" fmla="*/ 313773 w 627546"/>
              <a:gd name="connsiteY2" fmla="*/ 0 h 794295"/>
              <a:gd name="connsiteX3" fmla="*/ 627546 w 627546"/>
              <a:gd name="connsiteY3" fmla="*/ 397148 h 794295"/>
              <a:gd name="connsiteX4" fmla="*/ 313773 w 627546"/>
              <a:gd name="connsiteY4" fmla="*/ 794295 h 794295"/>
              <a:gd name="connsiteX5" fmla="*/ 313773 w 627546"/>
              <a:gd name="connsiteY5" fmla="*/ 635436 h 794295"/>
              <a:gd name="connsiteX6" fmla="*/ 0 w 627546"/>
              <a:gd name="connsiteY6" fmla="*/ 635436 h 794295"/>
              <a:gd name="connsiteX7" fmla="*/ 0 w 627546"/>
              <a:gd name="connsiteY7" fmla="*/ 158859 h 79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546" h="794295">
                <a:moveTo>
                  <a:pt x="0" y="158859"/>
                </a:moveTo>
                <a:lnTo>
                  <a:pt x="313773" y="158859"/>
                </a:lnTo>
                <a:lnTo>
                  <a:pt x="313773" y="0"/>
                </a:lnTo>
                <a:lnTo>
                  <a:pt x="627546" y="397148"/>
                </a:lnTo>
                <a:lnTo>
                  <a:pt x="313773" y="794295"/>
                </a:lnTo>
                <a:lnTo>
                  <a:pt x="313773" y="635436"/>
                </a:lnTo>
                <a:lnTo>
                  <a:pt x="0" y="635436"/>
                </a:lnTo>
                <a:lnTo>
                  <a:pt x="0" y="1588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264" tIns="158860" rIns="0" bIns="158859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3B912F-F776-2AD8-E682-440D4EBADD3C}"/>
              </a:ext>
            </a:extLst>
          </p:cNvPr>
          <p:cNvSpPr/>
          <p:nvPr/>
        </p:nvSpPr>
        <p:spPr>
          <a:xfrm>
            <a:off x="8489106" y="4856717"/>
            <a:ext cx="627546" cy="794296"/>
          </a:xfrm>
          <a:custGeom>
            <a:avLst/>
            <a:gdLst>
              <a:gd name="connsiteX0" fmla="*/ 0 w 627546"/>
              <a:gd name="connsiteY0" fmla="*/ 158859 h 794295"/>
              <a:gd name="connsiteX1" fmla="*/ 313773 w 627546"/>
              <a:gd name="connsiteY1" fmla="*/ 158859 h 794295"/>
              <a:gd name="connsiteX2" fmla="*/ 313773 w 627546"/>
              <a:gd name="connsiteY2" fmla="*/ 0 h 794295"/>
              <a:gd name="connsiteX3" fmla="*/ 627546 w 627546"/>
              <a:gd name="connsiteY3" fmla="*/ 397148 h 794295"/>
              <a:gd name="connsiteX4" fmla="*/ 313773 w 627546"/>
              <a:gd name="connsiteY4" fmla="*/ 794295 h 794295"/>
              <a:gd name="connsiteX5" fmla="*/ 313773 w 627546"/>
              <a:gd name="connsiteY5" fmla="*/ 635436 h 794295"/>
              <a:gd name="connsiteX6" fmla="*/ 0 w 627546"/>
              <a:gd name="connsiteY6" fmla="*/ 635436 h 794295"/>
              <a:gd name="connsiteX7" fmla="*/ 0 w 627546"/>
              <a:gd name="connsiteY7" fmla="*/ 158859 h 79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546" h="794295">
                <a:moveTo>
                  <a:pt x="627546" y="635436"/>
                </a:moveTo>
                <a:lnTo>
                  <a:pt x="313773" y="635436"/>
                </a:lnTo>
                <a:lnTo>
                  <a:pt x="313773" y="794295"/>
                </a:lnTo>
                <a:lnTo>
                  <a:pt x="0" y="397147"/>
                </a:lnTo>
                <a:lnTo>
                  <a:pt x="313773" y="0"/>
                </a:lnTo>
                <a:lnTo>
                  <a:pt x="313773" y="158859"/>
                </a:lnTo>
                <a:lnTo>
                  <a:pt x="627546" y="158859"/>
                </a:lnTo>
                <a:lnTo>
                  <a:pt x="627546" y="635436"/>
                </a:lnTo>
                <a:close/>
              </a:path>
            </a:pathLst>
          </a:custGeom>
          <a:solidFill>
            <a:srgbClr val="C9BF54"/>
          </a:solidFill>
          <a:ln>
            <a:solidFill>
              <a:srgbClr val="C9BF54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407" tIns="376407" rIns="376407" bIns="376407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5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EDCAE68-5F1F-9DB6-096C-0B2B97049F45}"/>
              </a:ext>
            </a:extLst>
          </p:cNvPr>
          <p:cNvSpPr/>
          <p:nvPr/>
        </p:nvSpPr>
        <p:spPr>
          <a:xfrm rot="18000000">
            <a:off x="7578085" y="3340308"/>
            <a:ext cx="627546" cy="794295"/>
          </a:xfrm>
          <a:custGeom>
            <a:avLst/>
            <a:gdLst>
              <a:gd name="connsiteX0" fmla="*/ 0 w 627546"/>
              <a:gd name="connsiteY0" fmla="*/ 158859 h 794295"/>
              <a:gd name="connsiteX1" fmla="*/ 313773 w 627546"/>
              <a:gd name="connsiteY1" fmla="*/ 158859 h 794295"/>
              <a:gd name="connsiteX2" fmla="*/ 313773 w 627546"/>
              <a:gd name="connsiteY2" fmla="*/ 0 h 794295"/>
              <a:gd name="connsiteX3" fmla="*/ 627546 w 627546"/>
              <a:gd name="connsiteY3" fmla="*/ 397148 h 794295"/>
              <a:gd name="connsiteX4" fmla="*/ 313773 w 627546"/>
              <a:gd name="connsiteY4" fmla="*/ 794295 h 794295"/>
              <a:gd name="connsiteX5" fmla="*/ 313773 w 627546"/>
              <a:gd name="connsiteY5" fmla="*/ 635436 h 794295"/>
              <a:gd name="connsiteX6" fmla="*/ 0 w 627546"/>
              <a:gd name="connsiteY6" fmla="*/ 635436 h 794295"/>
              <a:gd name="connsiteX7" fmla="*/ 0 w 627546"/>
              <a:gd name="connsiteY7" fmla="*/ 158859 h 79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546" h="794295">
                <a:moveTo>
                  <a:pt x="0" y="158859"/>
                </a:moveTo>
                <a:lnTo>
                  <a:pt x="313773" y="158859"/>
                </a:lnTo>
                <a:lnTo>
                  <a:pt x="313773" y="0"/>
                </a:lnTo>
                <a:lnTo>
                  <a:pt x="627546" y="397148"/>
                </a:lnTo>
                <a:lnTo>
                  <a:pt x="313773" y="794295"/>
                </a:lnTo>
                <a:lnTo>
                  <a:pt x="313773" y="635436"/>
                </a:lnTo>
                <a:lnTo>
                  <a:pt x="0" y="635436"/>
                </a:lnTo>
                <a:lnTo>
                  <a:pt x="0" y="158859"/>
                </a:lnTo>
                <a:close/>
              </a:path>
            </a:pathLst>
          </a:custGeom>
          <a:solidFill>
            <a:srgbClr val="C88661"/>
          </a:solidFill>
          <a:ln>
            <a:solidFill>
              <a:srgbClr val="C8866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407" tIns="376407" rIns="376407" bIns="376407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500"/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4538A1A4-BA3B-9672-AB6A-BDB9B311B684}"/>
              </a:ext>
            </a:extLst>
          </p:cNvPr>
          <p:cNvSpPr/>
          <p:nvPr/>
        </p:nvSpPr>
        <p:spPr>
          <a:xfrm>
            <a:off x="3086659" y="341041"/>
            <a:ext cx="3747980" cy="3438826"/>
          </a:xfrm>
          <a:prstGeom prst="wedgeEllipseCallout">
            <a:avLst>
              <a:gd name="adj1" fmla="val -67077"/>
              <a:gd name="adj2" fmla="val 5865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Just try one thing at a time!</a:t>
            </a:r>
            <a:endParaRPr lang="en-GB" sz="3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31AC7C-272B-CE4B-1414-653FCB9C7299}"/>
              </a:ext>
            </a:extLst>
          </p:cNvPr>
          <p:cNvGrpSpPr/>
          <p:nvPr/>
        </p:nvGrpSpPr>
        <p:grpSpPr>
          <a:xfrm>
            <a:off x="7724650" y="573340"/>
            <a:ext cx="2156457" cy="2587748"/>
            <a:chOff x="10179204" y="841253"/>
            <a:chExt cx="2156457" cy="2587748"/>
          </a:xfrm>
        </p:grpSpPr>
        <p:pic>
          <p:nvPicPr>
            <p:cNvPr id="10" name="Picture 2" descr="Scroll Clip Art at Clker.com - vector clip art online, royalty free ...">
              <a:extLst>
                <a:ext uri="{FF2B5EF4-FFF2-40B4-BE49-F238E27FC236}">
                  <a16:creationId xmlns:a16="http://schemas.microsoft.com/office/drawing/2014/main" id="{10A25EF9-48E0-4D33-BC36-EBAC0551D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963559" y="1056898"/>
              <a:ext cx="2587748" cy="215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FE9712-2068-FFBC-7BFA-886F7F6A57E7}"/>
                </a:ext>
              </a:extLst>
            </p:cNvPr>
            <p:cNvSpPr txBox="1"/>
            <p:nvPr/>
          </p:nvSpPr>
          <p:spPr>
            <a:xfrm>
              <a:off x="10557052" y="1673461"/>
              <a:ext cx="15375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1200" dirty="0">
                  <a:latin typeface="Possum Saltare NF" panose="020B0604020202020204" charset="0"/>
                </a:rPr>
                <a:t>Form a Hypothesis</a:t>
              </a:r>
              <a:endParaRPr lang="en-GB" sz="1800" kern="1200" dirty="0">
                <a:latin typeface="Possum Saltare NF" panose="020B0604020202020204" charset="0"/>
              </a:endParaRPr>
            </a:p>
            <a:p>
              <a:pPr algn="ctr"/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9475E5-D513-4351-8A88-15D5E1732DE2}"/>
              </a:ext>
            </a:extLst>
          </p:cNvPr>
          <p:cNvGrpSpPr/>
          <p:nvPr/>
        </p:nvGrpSpPr>
        <p:grpSpPr>
          <a:xfrm>
            <a:off x="9660618" y="4177003"/>
            <a:ext cx="2156457" cy="2587748"/>
            <a:chOff x="11836435" y="3842853"/>
            <a:chExt cx="2156457" cy="2587748"/>
          </a:xfrm>
        </p:grpSpPr>
        <p:pic>
          <p:nvPicPr>
            <p:cNvPr id="11" name="Picture 2" descr="Scroll Clip Art at Clker.com - vector clip art online, royalty free ...">
              <a:extLst>
                <a:ext uri="{FF2B5EF4-FFF2-40B4-BE49-F238E27FC236}">
                  <a16:creationId xmlns:a16="http://schemas.microsoft.com/office/drawing/2014/main" id="{145BCCE9-E06B-7BEE-119E-394D6AF5A1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1620790" y="4058498"/>
              <a:ext cx="2587748" cy="215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01C11E-DD20-CB94-FDD5-FA0F9439CF21}"/>
                </a:ext>
              </a:extLst>
            </p:cNvPr>
            <p:cNvSpPr txBox="1"/>
            <p:nvPr/>
          </p:nvSpPr>
          <p:spPr>
            <a:xfrm>
              <a:off x="12158708" y="4727683"/>
              <a:ext cx="153759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Possum Saltare NF" panose="020B0604020202020204" charset="0"/>
                </a:rPr>
                <a:t>Make One Change</a:t>
              </a:r>
              <a:endParaRPr lang="en-GB" sz="1800" kern="1200" dirty="0">
                <a:latin typeface="Possum Saltare NF" panose="020B060402020202020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F3DDA7-82D2-1CBB-3B1B-95C571106665}"/>
              </a:ext>
            </a:extLst>
          </p:cNvPr>
          <p:cNvGrpSpPr/>
          <p:nvPr/>
        </p:nvGrpSpPr>
        <p:grpSpPr>
          <a:xfrm>
            <a:off x="5650228" y="4123414"/>
            <a:ext cx="2156457" cy="2587748"/>
            <a:chOff x="5650228" y="4123414"/>
            <a:chExt cx="2156457" cy="2587748"/>
          </a:xfrm>
        </p:grpSpPr>
        <p:pic>
          <p:nvPicPr>
            <p:cNvPr id="12" name="Picture 2" descr="Scroll Clip Art at Clker.com - vector clip art online, royalty free ...">
              <a:extLst>
                <a:ext uri="{FF2B5EF4-FFF2-40B4-BE49-F238E27FC236}">
                  <a16:creationId xmlns:a16="http://schemas.microsoft.com/office/drawing/2014/main" id="{3A348F7D-74B3-5D4E-8200-1AACA03ED8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34583" y="4339059"/>
              <a:ext cx="2587748" cy="215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E86EC-8E1E-5387-B160-6761A567846B}"/>
                </a:ext>
              </a:extLst>
            </p:cNvPr>
            <p:cNvSpPr txBox="1"/>
            <p:nvPr/>
          </p:nvSpPr>
          <p:spPr>
            <a:xfrm>
              <a:off x="5959662" y="5064032"/>
              <a:ext cx="153759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latin typeface="Possum Saltare NF" panose="020B0604020202020204" charset="0"/>
                </a:rPr>
                <a:t>Test the result</a:t>
              </a:r>
              <a:endParaRPr lang="en-GB" dirty="0">
                <a:latin typeface="Possum Saltare NF" panose="020B0604020202020204" charset="0"/>
              </a:endParaRPr>
            </a:p>
          </p:txBody>
        </p: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F9D3C25-B067-2DC6-90BD-BEDF0A6A4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" y="1176391"/>
            <a:ext cx="3518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EF706A-DD1A-025A-739F-9D4356AA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700" dirty="0">
                <a:solidFill>
                  <a:srgbClr val="65B34B"/>
                </a:solidFill>
                <a:latin typeface="Possum Saltare NF" panose="020A0603030301020104" pitchFamily="18" charset="0"/>
              </a:rPr>
              <a:t>It is never to early to start to write up</a:t>
            </a:r>
            <a:endParaRPr lang="en-GB" sz="47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665463-91F4-5D88-3672-019D77882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….</a:t>
            </a:r>
          </a:p>
          <a:p>
            <a:pPr lvl="1"/>
            <a:r>
              <a:rPr lang="en-US" sz="2800" dirty="0"/>
              <a:t>Record of what you tried</a:t>
            </a:r>
          </a:p>
          <a:p>
            <a:pPr lvl="1"/>
            <a:r>
              <a:rPr lang="en-US" sz="2800" dirty="0"/>
              <a:t>For audit</a:t>
            </a:r>
          </a:p>
          <a:p>
            <a:pPr lvl="1"/>
            <a:r>
              <a:rPr lang="en-US" sz="2800" dirty="0"/>
              <a:t>To aid a future retrospective</a:t>
            </a:r>
          </a:p>
          <a:p>
            <a:pPr lvl="1"/>
            <a:r>
              <a:rPr lang="en-US" sz="2800" dirty="0"/>
              <a:t>Way to clear your head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Download Rubber Duck Png Clipart Rubber Duck Clip Art - Rubber Duck ...">
            <a:extLst>
              <a:ext uri="{FF2B5EF4-FFF2-40B4-BE49-F238E27FC236}">
                <a16:creationId xmlns:a16="http://schemas.microsoft.com/office/drawing/2014/main" id="{FC44E775-45A2-7B2E-139C-F5A42391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133" y="1591213"/>
            <a:ext cx="4935714" cy="464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8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CF4D957-D3F0-5313-3017-0908C9F3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53" b="97447" l="3609" r="93083">
                        <a14:foregroundMark x1="48120" y1="53003" x2="67218" y2="54655"/>
                        <a14:foregroundMark x1="92782" y1="46396" x2="93233" y2="59760"/>
                        <a14:foregroundMark x1="84662" y1="67568" x2="83910" y2="71321"/>
                        <a14:foregroundMark x1="59549" y1="5556" x2="58195" y2="12312"/>
                        <a14:foregroundMark x1="53383" y1="2553" x2="61805" y2="2703"/>
                        <a14:foregroundMark x1="9474" y1="74775" x2="3759" y2="86937"/>
                        <a14:foregroundMark x1="2857" y1="93994" x2="9925" y2="96997"/>
                        <a14:foregroundMark x1="9925" y1="96997" x2="18947" y2="97447"/>
                        <a14:foregroundMark x1="18947" y1="97447" x2="20602" y2="95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29" y="384618"/>
            <a:ext cx="6271447" cy="62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681956E0-4E12-C93D-E84E-DF1D48E06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54592" y="-1528176"/>
            <a:ext cx="7093794" cy="100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ADA2-A829-C9F2-9049-1F6C900EA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97" b="5735"/>
          <a:stretch/>
        </p:blipFill>
        <p:spPr>
          <a:xfrm>
            <a:off x="2552518" y="1045030"/>
            <a:ext cx="6988524" cy="5343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6D3D43-6220-3980-8B95-73C411AA1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257" y="1045029"/>
            <a:ext cx="435078" cy="5343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89DA3-00CD-7E49-1B2B-3781E2A85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23503" y="1045029"/>
            <a:ext cx="435078" cy="53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2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FB173D5-2B12-4DF6-405E-C1CC15EA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2337" y="-70337"/>
            <a:ext cx="14347327" cy="717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76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956ED581-77F6-AA01-2D19-88AD0257E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54593" y="-1464255"/>
            <a:ext cx="7093794" cy="100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5924D-ACA8-0164-26D8-6CC3EDD863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82" t="1623" r="22269" b="24177"/>
          <a:stretch/>
        </p:blipFill>
        <p:spPr>
          <a:xfrm>
            <a:off x="2694863" y="1090576"/>
            <a:ext cx="6437307" cy="5235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0A712-9683-8E68-57ED-0E9B8FAF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043" y="1090576"/>
            <a:ext cx="741599" cy="5235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CDA5E-51FB-E665-ACFC-BAEDE9AAE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686559" y="1090575"/>
            <a:ext cx="741599" cy="523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64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CB3370DF-46A4-C583-1BA5-F93885E53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54592" y="-1528176"/>
            <a:ext cx="7093794" cy="100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5E2AFA-BF4A-BF81-C650-F9C171D84C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30" r="16772"/>
          <a:stretch/>
        </p:blipFill>
        <p:spPr>
          <a:xfrm>
            <a:off x="2601335" y="1045030"/>
            <a:ext cx="6569880" cy="521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8C13D-4223-EAA8-462D-E1648D7529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39" t="8105" r="13292" b="4004"/>
          <a:stretch/>
        </p:blipFill>
        <p:spPr>
          <a:xfrm>
            <a:off x="2612571" y="1035675"/>
            <a:ext cx="6428365" cy="4894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7A2BDD-2DFB-570A-6AB4-15EA45C87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257" y="1045030"/>
            <a:ext cx="435078" cy="5211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D9F98-13D6-3E77-16B4-57AE86BE5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052173" y="1045029"/>
            <a:ext cx="435078" cy="52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3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26657C42-DA89-56DA-F9E6-B76F41709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54592" y="-1528176"/>
            <a:ext cx="7093794" cy="100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BED28-C12F-E05A-3E1B-7064CE310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257" y="1045029"/>
            <a:ext cx="435078" cy="5216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1F42F-7BF9-C157-243D-602745F5A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335" y="1045029"/>
            <a:ext cx="6700499" cy="5216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8BD93-AF85-5623-6481-788302749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301834" y="1045029"/>
            <a:ext cx="435078" cy="52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62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8D745DA2-F22A-8EB2-94D0-240AFEF4F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54592" y="-1528176"/>
            <a:ext cx="7093794" cy="100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46A15B-6A47-5665-5952-F4F497EA4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" t="12147" r="30650" b="16941"/>
          <a:stretch/>
        </p:blipFill>
        <p:spPr>
          <a:xfrm>
            <a:off x="2621167" y="1070237"/>
            <a:ext cx="6696176" cy="51220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1F1B1-766E-3D6A-7D8C-13C0D2939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670" y="1070236"/>
            <a:ext cx="435078" cy="5122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B938B-27A4-9679-E0F8-672309B9F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009" y="1192364"/>
            <a:ext cx="794678" cy="293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BCB12-53CE-FE70-C50F-5D809AF98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226762" y="1070236"/>
            <a:ext cx="435078" cy="512201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F3910C6-76A2-3850-3E02-CAD4CE617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20" y="2517168"/>
            <a:ext cx="2600319" cy="6267235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C28A3D7-1937-B4F4-62E8-1C515E55CFCC}"/>
              </a:ext>
            </a:extLst>
          </p:cNvPr>
          <p:cNvSpPr/>
          <p:nvPr/>
        </p:nvSpPr>
        <p:spPr>
          <a:xfrm>
            <a:off x="3659444" y="1608412"/>
            <a:ext cx="5053780" cy="3195484"/>
          </a:xfrm>
          <a:prstGeom prst="wedgeEllipseCallout">
            <a:avLst>
              <a:gd name="adj1" fmla="val 73036"/>
              <a:gd name="adj2" fmla="val 625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Be nice, maintainers are real people too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7693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F8424-9439-A401-A9C4-A17A70700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13" b="98109" l="1337" r="98396">
                        <a14:foregroundMark x1="44385" y1="44853" x2="61497" y2="79307"/>
                        <a14:foregroundMark x1="61497" y1="79307" x2="76738" y2="85399"/>
                        <a14:foregroundMark x1="76738" y1="85399" x2="79813" y2="85924"/>
                        <a14:foregroundMark x1="87968" y1="78992" x2="4011" y2="88866"/>
                        <a14:foregroundMark x1="4011" y1="88866" x2="1337" y2="90546"/>
                        <a14:foregroundMark x1="2139" y1="77101" x2="93182" y2="94223"/>
                        <a14:foregroundMark x1="97727" y1="79412" x2="98529" y2="86450"/>
                        <a14:foregroundMark x1="98262" y1="98214" x2="4144" y2="94853"/>
                        <a14:foregroundMark x1="26471" y1="6513" x2="57086" y2="9559"/>
                        <a14:foregroundMark x1="68316" y1="37500" x2="66979" y2="44748"/>
                        <a14:foregroundMark x1="11497" y1="44118" x2="18182" y2="50420"/>
                        <a14:foregroundMark x1="16176" y1="51050" x2="18316" y2="52941"/>
                        <a14:foregroundMark x1="10160" y1="24895" x2="10160" y2="29097"/>
                        <a14:foregroundMark x1="13369" y1="19853" x2="12166" y2="24580"/>
                        <a14:foregroundMark x1="8021" y1="43803" x2="11497" y2="47899"/>
                        <a14:foregroundMark x1="7353" y1="34244" x2="7353" y2="40441"/>
                        <a14:foregroundMark x1="5882" y1="34454" x2="5615" y2="42647"/>
                        <a14:backgroundMark x1="3743" y1="19538" x2="2139" y2="27206"/>
                        <a14:backgroundMark x1="1471" y1="39286" x2="936" y2="44223"/>
                        <a14:backgroundMark x1="13904" y1="59979" x2="802" y2="648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962" y="1752532"/>
            <a:ext cx="4071364" cy="5181736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6FE9A238-0524-D31B-C162-BCCD632C77FA}"/>
              </a:ext>
            </a:extLst>
          </p:cNvPr>
          <p:cNvSpPr/>
          <p:nvPr/>
        </p:nvSpPr>
        <p:spPr>
          <a:xfrm>
            <a:off x="5023713" y="1165842"/>
            <a:ext cx="6238568" cy="3438826"/>
          </a:xfrm>
          <a:prstGeom prst="wedgeEllipseCallout">
            <a:avLst>
              <a:gd name="adj1" fmla="val -70060"/>
              <a:gd name="adj2" fmla="val 526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Insanity: doing the same thing over and over again and expecting different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523AFD-DF16-CF14-5AA5-BB8D38A42D77}"/>
              </a:ext>
            </a:extLst>
          </p:cNvPr>
          <p:cNvSpPr txBox="1"/>
          <p:nvPr/>
        </p:nvSpPr>
        <p:spPr>
          <a:xfrm>
            <a:off x="4156581" y="6042392"/>
            <a:ext cx="8401179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Albert Einstein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2">
                    <a:lumMod val="75000"/>
                  </a:schemeClr>
                </a:solidFill>
              </a:rPr>
              <a:t>https://commons.wikimedia.org/wiki/Category:Albert_Einstein#/media/File:Albert_Einstein_Head.jpg</a:t>
            </a:r>
            <a:endParaRPr lang="en-GB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EC73D2-767A-FC5F-0B48-52E779D3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>
                <a:solidFill>
                  <a:srgbClr val="65B34B"/>
                </a:solidFill>
                <a:latin typeface="Possum Saltare NF" panose="020A0603030301020104" pitchFamily="18" charset="0"/>
              </a:rPr>
              <a:t>Summing up…</a:t>
            </a:r>
            <a:endParaRPr lang="en-GB" sz="42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11DCE0-DFC2-2C87-6C15-3951A0CE0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 such things a dumb question</a:t>
            </a:r>
          </a:p>
          <a:p>
            <a:r>
              <a:rPr lang="en-US" dirty="0"/>
              <a:t>Experiment – embrace your inner toddler</a:t>
            </a:r>
          </a:p>
          <a:p>
            <a:r>
              <a:rPr lang="en-US" dirty="0"/>
              <a:t>Your rubber duck is your friend</a:t>
            </a:r>
          </a:p>
          <a:p>
            <a:r>
              <a:rPr lang="en-US" dirty="0"/>
              <a:t>Never trust your memory</a:t>
            </a:r>
          </a:p>
          <a:p>
            <a:r>
              <a:rPr lang="en-US" dirty="0"/>
              <a:t>Hold, document and act on actionable blameless retrospectives</a:t>
            </a:r>
          </a:p>
          <a:p>
            <a:r>
              <a:rPr lang="en-US" dirty="0"/>
              <a:t>Only experience enables the </a:t>
            </a:r>
            <a:r>
              <a:rPr lang="en-US" i="1" dirty="0"/>
              <a:t>‘I have never seen it before, but it is a bit like that’ </a:t>
            </a:r>
            <a:r>
              <a:rPr lang="en-US" dirty="0"/>
              <a:t>moment, so practice your skills, to grow your knowledge base.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remember …..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9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6FC2B1-B89E-BB78-D9D0-8096D980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8000" dirty="0">
                <a:solidFill>
                  <a:srgbClr val="65B34B"/>
                </a:solidFill>
                <a:latin typeface="Possum Saltare NF" panose="020A0603030301020104" pitchFamily="18" charset="0"/>
              </a:rPr>
              <a:t>It is always DNS</a:t>
            </a:r>
            <a:endParaRPr lang="en-GB" sz="80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CDF562-867C-D729-9ED7-594F53888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54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5F844-23BC-45C2-90E7-F6E63CE92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@RichardFennell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BBF83-1DD8-4760-830A-7BE24229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70" y="1575372"/>
            <a:ext cx="7540351" cy="900112"/>
          </a:xfrm>
        </p:spPr>
        <p:txBody>
          <a:bodyPr/>
          <a:lstStyle/>
          <a:p>
            <a:r>
              <a:rPr lang="en-GB" sz="6600" dirty="0">
                <a:solidFill>
                  <a:srgbClr val="65B34B"/>
                </a:solidFill>
                <a:latin typeface="Possum Saltare NF" panose="020A0603030301020104" pitchFamily="18" charset="0"/>
              </a:rPr>
              <a:t>Richard Fennell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4FBA-FF93-4A05-8C21-D5DB44145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(Black Marble)</a:t>
            </a:r>
          </a:p>
          <a:p>
            <a:pPr lvl="0"/>
            <a:r>
              <a:rPr lang="en-US" sz="2800" dirty="0">
                <a:solidFill>
                  <a:schemeClr val="bg1"/>
                </a:solidFill>
                <a:latin typeface="+mn-lt"/>
              </a:rPr>
              <a:t>MVP (Developer Technologies)</a:t>
            </a:r>
          </a:p>
          <a:p>
            <a:pPr lvl="0"/>
            <a:r>
              <a:rPr lang="en-US" sz="2800" dirty="0">
                <a:solidFill>
                  <a:schemeClr val="bg1"/>
                </a:solidFill>
                <a:latin typeface="+mn-lt"/>
              </a:rPr>
              <a:t>FBCS CEng (BCS)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451A6-C914-4D32-87C3-5EA91FCDC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74" y="4652435"/>
            <a:ext cx="427438" cy="6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050" name="Picture 2" descr="Image result for bcs logo ceng">
            <a:extLst>
              <a:ext uri="{FF2B5EF4-FFF2-40B4-BE49-F238E27FC236}">
                <a16:creationId xmlns:a16="http://schemas.microsoft.com/office/drawing/2014/main" id="{C0DDF667-B16A-700C-246E-3B74E7F4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32" y1="33968" x2="54032" y2="33968"/>
                        <a14:foregroundMark x1="52016" y1="35238" x2="37903" y2="30159"/>
                        <a14:foregroundMark x1="81855" y1="34286" x2="63710" y2="20000"/>
                        <a14:foregroundMark x1="18952" y1="20317" x2="42742" y2="35238"/>
                        <a14:foregroundMark x1="36290" y1="21270" x2="36290" y2="21270"/>
                        <a14:foregroundMark x1="36290" y1="21270" x2="36290" y2="21270"/>
                        <a14:foregroundMark x1="35484" y1="19048" x2="50403" y2="29524"/>
                        <a14:foregroundMark x1="18952" y1="16825" x2="27016" y2="17778"/>
                        <a14:foregroundMark x1="24194" y1="36190" x2="22177" y2="29524"/>
                        <a14:foregroundMark x1="30645" y1="49206" x2="28226" y2="78730"/>
                        <a14:foregroundMark x1="34274" y1="79365" x2="25000" y2="48571"/>
                        <a14:foregroundMark x1="38710" y1="51111" x2="22984" y2="60317"/>
                        <a14:foregroundMark x1="35484" y1="60952" x2="23790" y2="60000"/>
                        <a14:foregroundMark x1="34274" y1="67619" x2="20968" y2="67302"/>
                        <a14:foregroundMark x1="38306" y1="76508" x2="20565" y2="76825"/>
                        <a14:foregroundMark x1="25000" y1="23175" x2="54032" y2="22222"/>
                        <a14:foregroundMark x1="19758" y1="16508" x2="28226" y2="15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32" y="4535554"/>
            <a:ext cx="708733" cy="90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B427D10-58DE-BFC6-FD24-F5ACD26C4A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47"/>
          <a:stretch/>
        </p:blipFill>
        <p:spPr>
          <a:xfrm>
            <a:off x="8933287" y="375006"/>
            <a:ext cx="2845431" cy="52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4358-2138-AFCC-A4DD-C84E7815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 free to use these in your presentation!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32FA67F-5CC6-88A4-BB04-F1C4DF2C1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01" y="2799389"/>
            <a:ext cx="3806915" cy="38069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1D53E8-3CA2-A86D-D708-A95646F1C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00" y="2135815"/>
            <a:ext cx="3806915" cy="38069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2DBC68-17CA-32D5-9A16-D60FDEAE0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8" y="1690688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6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D065-8704-FD38-E13A-592BCA4E5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97E0A1-04AF-D558-D169-C7B3F4860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85" y="2685960"/>
            <a:ext cx="3806915" cy="3806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12434-404D-3EC9-EDE4-35FB203EE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44" y="2293619"/>
            <a:ext cx="3806915" cy="38069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4547B-B533-5E5B-5554-0666DD893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53" y="2026919"/>
            <a:ext cx="3799316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4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423F0A95-1891-868C-A0A6-880ED8E38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1500" y="1202349"/>
            <a:ext cx="4918641" cy="53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croll Clip Art at Clker.com - vector clip art online, royalty free ...">
            <a:extLst>
              <a:ext uri="{FF2B5EF4-FFF2-40B4-BE49-F238E27FC236}">
                <a16:creationId xmlns:a16="http://schemas.microsoft.com/office/drawing/2014/main" id="{35CC6D0C-C521-9B5C-D692-47DD7FA6C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80720" y="1149726"/>
            <a:ext cx="4918641" cy="53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E23C945-B61D-4BEA-F04B-7B8211BE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00" dirty="0">
                <a:solidFill>
                  <a:srgbClr val="65B34B"/>
                </a:solidFill>
                <a:latin typeface="Possum Saltare NF" panose="020A0603030301020104" pitchFamily="18" charset="0"/>
              </a:rPr>
              <a:t>A bit of my history</a:t>
            </a:r>
            <a:endParaRPr lang="en-GB" sz="52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pic>
        <p:nvPicPr>
          <p:cNvPr id="3074" name="Picture 2" descr="Image result for teletype">
            <a:extLst>
              <a:ext uri="{FF2B5EF4-FFF2-40B4-BE49-F238E27FC236}">
                <a16:creationId xmlns:a16="http://schemas.microsoft.com/office/drawing/2014/main" id="{C060EDF7-938C-5FC7-D34F-4B560AA5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1" b="97460" l="9903" r="89855">
                        <a14:foregroundMark x1="46618" y1="84127" x2="60386" y2="97460"/>
                        <a14:foregroundMark x1="9903" y1="70159" x2="16908" y2="72698"/>
                        <a14:foregroundMark x1="63285" y1="84127" x2="64734" y2="95556"/>
                        <a14:foregroundMark x1="89372" y1="13968" x2="87681" y2="58095"/>
                        <a14:foregroundMark x1="88647" y1="59683" x2="87681" y2="68254"/>
                        <a14:foregroundMark x1="87681" y1="70159" x2="86957" y2="78095"/>
                        <a14:foregroundMark x1="67150" y1="80635" x2="83575" y2="82222"/>
                        <a14:foregroundMark x1="13527" y1="51429" x2="13527" y2="51429"/>
                        <a14:foregroundMark x1="13768" y1="49524" x2="13768" y2="49524"/>
                        <a14:foregroundMark x1="13285" y1="52381" x2="13285" y2="52381"/>
                        <a14:foregroundMark x1="12560" y1="53016" x2="12560" y2="53016"/>
                        <a14:foregroundMark x1="11353" y1="54603" x2="11353" y2="54603"/>
                        <a14:foregroundMark x1="10870" y1="55238" x2="10870" y2="55556"/>
                        <a14:foregroundMark x1="9662" y1="59048" x2="10386" y2="56825"/>
                        <a14:foregroundMark x1="12319" y1="51746" x2="13285" y2="50476"/>
                        <a14:foregroundMark x1="13285" y1="49206" x2="13768" y2="46984"/>
                        <a14:foregroundMark x1="11353" y1="53968" x2="13285" y2="50159"/>
                        <a14:foregroundMark x1="12802" y1="49524" x2="11353" y2="55238"/>
                        <a14:foregroundMark x1="75845" y1="84127" x2="76329" y2="85079"/>
                        <a14:backgroundMark x1="24155" y1="77778" x2="24155" y2="77778"/>
                        <a14:backgroundMark x1="29710" y1="80317" x2="29710" y2="80317"/>
                        <a14:backgroundMark x1="84783" y1="86667" x2="84783" y2="86667"/>
                        <a14:backgroundMark x1="84058" y1="86667" x2="84058" y2="8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59" y="2044378"/>
            <a:ext cx="4724521" cy="359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andy trs 80">
            <a:extLst>
              <a:ext uri="{FF2B5EF4-FFF2-40B4-BE49-F238E27FC236}">
                <a16:creationId xmlns:a16="http://schemas.microsoft.com/office/drawing/2014/main" id="{512422C3-3DD0-B04B-DE8D-5B5AF3D8F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958" b="88732" l="17759" r="83721">
                        <a14:foregroundMark x1="21564" y1="25915" x2="21776" y2="64507"/>
                        <a14:foregroundMark x1="21776" y1="64507" x2="22199" y2="66761"/>
                        <a14:foregroundMark x1="23467" y1="26197" x2="28118" y2="37183"/>
                        <a14:foregroundMark x1="28118" y1="37183" x2="28541" y2="60563"/>
                        <a14:foregroundMark x1="17759" y1="29296" x2="17970" y2="33239"/>
                        <a14:foregroundMark x1="47807" y1="17526" x2="47997" y2="17592"/>
                        <a14:foregroundMark x1="46589" y1="17106" x2="47082" y2="17276"/>
                        <a14:foregroundMark x1="37844" y1="14085" x2="44418" y2="16356"/>
                        <a14:foregroundMark x1="51658" y1="17715" x2="72939" y2="14930"/>
                        <a14:foregroundMark x1="36786" y1="13239" x2="46641" y2="12566"/>
                        <a14:foregroundMark x1="54188" y1="12417" x2="62579" y2="15211"/>
                        <a14:foregroundMark x1="62579" y1="15211" x2="68499" y2="13803"/>
                        <a14:foregroundMark x1="65962" y1="13521" x2="58985" y2="13803"/>
                        <a14:foregroundMark x1="65751" y1="13521" x2="74630" y2="14366"/>
                        <a14:foregroundMark x1="74630" y1="14366" x2="74630" y2="14085"/>
                        <a14:foregroundMark x1="75687" y1="14085" x2="75687" y2="17183"/>
                        <a14:foregroundMark x1="61311" y1="61408" x2="63848" y2="60563"/>
                        <a14:foregroundMark x1="53930" y1="12958" x2="54545" y2="12958"/>
                        <a14:foregroundMark x1="50529" y1="12958" x2="52027" y2="12958"/>
                        <a14:foregroundMark x1="54545" y1="12958" x2="54545" y2="12958"/>
                        <a14:foregroundMark x1="49990" y1="12958" x2="51374" y2="12958"/>
                        <a14:foregroundMark x1="51374" y1="12958" x2="51374" y2="12958"/>
                        <a14:foregroundMark x1="53930" y1="12958" x2="54123" y2="12958"/>
                        <a14:foregroundMark x1="51374" y1="12958" x2="52027" y2="12958"/>
                        <a14:foregroundMark x1="36575" y1="60845" x2="36575" y2="60845"/>
                        <a14:foregroundMark x1="36575" y1="60845" x2="47357" y2="60563"/>
                        <a14:foregroundMark x1="47357" y1="60563" x2="72304" y2="61690"/>
                        <a14:foregroundMark x1="72304" y1="61690" x2="74630" y2="61127"/>
                        <a14:foregroundMark x1="45666" y1="85352" x2="45666" y2="85352"/>
                        <a14:foregroundMark x1="44820" y1="88732" x2="44820" y2="88732"/>
                        <a14:foregroundMark x1="46300" y1="83380" x2="46300" y2="83380"/>
                        <a14:foregroundMark x1="68288" y1="83380" x2="68288" y2="83380"/>
                        <a14:backgroundMark x1="47569" y1="10986" x2="49683" y2="11831"/>
                        <a14:backgroundMark x1="49683" y1="11831" x2="50529" y2="11831"/>
                        <a14:backgroundMark x1="52431" y1="12113" x2="54334" y2="12113"/>
                        <a14:backgroundMark x1="44397" y1="4225" x2="44397" y2="4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9083" r="7966" b="7486"/>
          <a:stretch/>
        </p:blipFill>
        <p:spPr bwMode="auto">
          <a:xfrm>
            <a:off x="6922190" y="2133093"/>
            <a:ext cx="4741015" cy="37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See the source image">
            <a:extLst>
              <a:ext uri="{FF2B5EF4-FFF2-40B4-BE49-F238E27FC236}">
                <a16:creationId xmlns:a16="http://schemas.microsoft.com/office/drawing/2014/main" id="{CCBE607B-1F87-DFF1-A58B-4947543B7A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793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61524-307E-CEA6-464C-CFF835B8A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4E86BA-B6C9-D736-8DD6-7D565713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27" y="2430780"/>
            <a:ext cx="3806915" cy="3806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9F8D3-9B3E-A319-4483-A913A60B2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524" y="2133599"/>
            <a:ext cx="3806915" cy="3806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D6055-349B-9F72-9B4D-CFE05E210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12" y="1811064"/>
            <a:ext cx="3806915" cy="3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98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E1AB-8D0A-2382-5923-3ACE99B0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AE6E0D1-904C-ACF7-78CE-C1B787006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633" y="4031091"/>
            <a:ext cx="2602889" cy="2602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76F22-1909-1B5A-6514-2CAADEEE5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72" y="-226844"/>
            <a:ext cx="3806915" cy="3806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C2833E-E82D-BD50-EFDF-93868A93D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430" y="-60961"/>
            <a:ext cx="3806915" cy="380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7693D-4515-F0C0-5328-E5DA3928B8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30" y="3112202"/>
            <a:ext cx="2477154" cy="3806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A6501-885F-53A5-02A6-70ACB3D54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832" y="3680753"/>
            <a:ext cx="2249195" cy="2104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424EC-22A4-4DB8-7CA0-78C6D90D0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3" y="2668536"/>
            <a:ext cx="3799316" cy="34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58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B16B5-093B-33A2-FDA8-4366473BA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08" y="1690688"/>
            <a:ext cx="2897407" cy="4276327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F550B6E-268D-5642-C38C-C750F4D210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10" r="-14810"/>
          <a:stretch/>
        </p:blipFill>
        <p:spPr>
          <a:xfrm>
            <a:off x="6287692" y="1089060"/>
            <a:ext cx="2845431" cy="52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2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alrec M Series 24 Channel Classic Console image 1">
            <a:extLst>
              <a:ext uri="{FF2B5EF4-FFF2-40B4-BE49-F238E27FC236}">
                <a16:creationId xmlns:a16="http://schemas.microsoft.com/office/drawing/2014/main" id="{9AA63E77-CC8B-9E54-F398-2B9B92C5E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734523"/>
            <a:ext cx="12467492" cy="93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13F99989-4F89-99BD-1CD7-607685E5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850841" y="1916531"/>
            <a:ext cx="4441072" cy="397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92C2A784-0C76-61A6-E0E8-9EA1BD852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72719" y="1916530"/>
            <a:ext cx="4441072" cy="397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F168119A-70A6-A517-A08F-B0771209B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03718" y="1944353"/>
            <a:ext cx="4441072" cy="397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F4630F-E974-87FF-44E2-9FAB8DEF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>
                <a:solidFill>
                  <a:srgbClr val="65B34B"/>
                </a:solidFill>
                <a:latin typeface="Possum Saltare NF" panose="020A0603030301020104" pitchFamily="18" charset="0"/>
              </a:rPr>
              <a:t>Life in a 1990’s PC dealership</a:t>
            </a:r>
            <a:endParaRPr lang="en-GB" sz="52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pic>
        <p:nvPicPr>
          <p:cNvPr id="6148" name="Picture 4" descr="See related image detail">
            <a:extLst>
              <a:ext uri="{FF2B5EF4-FFF2-40B4-BE49-F238E27FC236}">
                <a16:creationId xmlns:a16="http://schemas.microsoft.com/office/drawing/2014/main" id="{CDB70DE7-D40C-F179-3F50-FDC29869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8" b="96401" l="3429" r="96000">
                        <a14:foregroundMark x1="32000" y1="4113" x2="61714" y2="5141"/>
                        <a14:foregroundMark x1="61714" y1="5141" x2="70857" y2="4370"/>
                        <a14:foregroundMark x1="79143" y1="3856" x2="80286" y2="10283"/>
                        <a14:foregroundMark x1="82286" y1="10797" x2="81429" y2="24422"/>
                        <a14:foregroundMark x1="88571" y1="44216" x2="82571" y2="56555"/>
                        <a14:foregroundMark x1="95029" y1="50643" x2="93429" y2="65039"/>
                        <a14:foregroundMark x1="93143" y1="74807" x2="3429" y2="69152"/>
                        <a14:foregroundMark x1="3429" y1="69152" x2="9143" y2="69409"/>
                        <a14:foregroundMark x1="7714" y1="60411" x2="45429" y2="62982"/>
                        <a14:foregroundMark x1="45429" y1="62982" x2="65714" y2="62725"/>
                        <a14:foregroundMark x1="65714" y1="62725" x2="66286" y2="61954"/>
                        <a14:foregroundMark x1="17714" y1="63496" x2="40857" y2="65296"/>
                        <a14:foregroundMark x1="6000" y1="75578" x2="64286" y2="74550"/>
                        <a14:foregroundMark x1="88593" y1="77056" x2="89657" y2="77166"/>
                        <a14:foregroundMark x1="64286" y1="74550" x2="88358" y2="77032"/>
                        <a14:foregroundMark x1="14571" y1="89460" x2="85714" y2="88432"/>
                        <a14:foregroundMark x1="85714" y1="88432" x2="86571" y2="88175"/>
                        <a14:foregroundMark x1="74157" y1="83067" x2="9143" y2="84833"/>
                        <a14:foregroundMark x1="82791" y1="82832" x2="77362" y2="82980"/>
                        <a14:foregroundMark x1="84857" y1="82776" x2="84539" y2="82785"/>
                        <a14:foregroundMark x1="5714" y1="85604" x2="5429" y2="95630"/>
                        <a14:foregroundMark x1="4571" y1="97429" x2="22000" y2="96658"/>
                        <a14:foregroundMark x1="22000" y1="96658" x2="22000" y2="96658"/>
                        <a14:foregroundMark x1="84727" y1="82519" x2="85870" y2="82519"/>
                        <a14:foregroundMark x1="77688" y1="82519" x2="83013" y2="82519"/>
                        <a14:foregroundMark x1="72000" y1="82519" x2="74545" y2="82519"/>
                        <a14:foregroundMark x1="26857" y1="4884" x2="23143" y2="10026"/>
                        <a14:foregroundMark x1="21143" y1="34704" x2="21714" y2="29820"/>
                        <a14:foregroundMark x1="21143" y1="26735" x2="21714" y2="10540"/>
                        <a14:foregroundMark x1="20286" y1="9254" x2="20286" y2="15938"/>
                        <a14:foregroundMark x1="20857" y1="16195" x2="20857" y2="20051"/>
                        <a14:foregroundMark x1="21429" y1="25964" x2="21429" y2="29563"/>
                        <a14:foregroundMark x1="30571" y1="1028" x2="30571" y2="1028"/>
                        <a14:foregroundMark x1="32571" y1="771" x2="32571" y2="771"/>
                        <a14:foregroundMark x1="30857" y1="771" x2="30857" y2="771"/>
                        <a14:foregroundMark x1="30286" y1="771" x2="30286" y2="1028"/>
                        <a14:foregroundMark x1="30571" y1="771" x2="30571" y2="1028"/>
                        <a14:foregroundMark x1="32286" y1="1028" x2="32286" y2="1542"/>
                        <a14:foregroundMark x1="29714" y1="771" x2="33143" y2="1285"/>
                        <a14:backgroundMark x1="76000" y1="80463" x2="79143" y2="80463"/>
                        <a14:backgroundMark x1="84286" y1="80720" x2="86000" y2="80720"/>
                        <a14:backgroundMark x1="87143" y1="80720" x2="89429" y2="80720"/>
                        <a14:backgroundMark x1="99714" y1="37532" x2="99714" y2="50643"/>
                        <a14:backgroundMark x1="29714" y1="257" x2="29714" y2="257"/>
                        <a14:backgroundMark x1="32000" y1="257" x2="32000" y2="257"/>
                        <a14:backgroundMark x1="35143" y1="257" x2="35143" y2="2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37" y="2459993"/>
            <a:ext cx="2750362" cy="30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IBM PS 2 Model 30">
            <a:extLst>
              <a:ext uri="{FF2B5EF4-FFF2-40B4-BE49-F238E27FC236}">
                <a16:creationId xmlns:a16="http://schemas.microsoft.com/office/drawing/2014/main" id="{72B55690-2A08-8E17-8250-0A40B3EDB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04" b="89916" l="3081" r="96359">
                        <a14:foregroundMark x1="9244" y1="76471" x2="5602" y2="82353"/>
                        <a14:foregroundMark x1="92157" y1="79272" x2="92157" y2="84034"/>
                        <a14:foregroundMark x1="96359" y1="78431" x2="96359" y2="81793"/>
                        <a14:foregroundMark x1="76471" y1="90196" x2="71429" y2="89356"/>
                        <a14:foregroundMark x1="69468" y1="10644" x2="72269" y2="29692"/>
                        <a14:foregroundMark x1="72269" y1="29692" x2="72269" y2="29692"/>
                        <a14:foregroundMark x1="87395" y1="75350" x2="87395" y2="75350"/>
                        <a14:foregroundMark x1="88515" y1="75350" x2="88515" y2="75350"/>
                        <a14:foregroundMark x1="85714" y1="75070" x2="85714" y2="75070"/>
                        <a14:foregroundMark x1="84594" y1="75070" x2="84594" y2="75070"/>
                        <a14:foregroundMark x1="83754" y1="74790" x2="83754" y2="74790"/>
                        <a14:foregroundMark x1="89636" y1="75630" x2="89636" y2="75630"/>
                        <a14:foregroundMark x1="89076" y1="75350" x2="89076" y2="75350"/>
                        <a14:foregroundMark x1="86275" y1="74790" x2="86275" y2="74790"/>
                        <a14:foregroundMark x1="86835" y1="75350" x2="86835" y2="75350"/>
                        <a14:foregroundMark x1="3081" y1="82633" x2="3081" y2="82633"/>
                        <a14:backgroundMark x1="85994" y1="74510" x2="85994" y2="74510"/>
                        <a14:backgroundMark x1="86555" y1="74510" x2="86555" y2="74510"/>
                        <a14:backgroundMark x1="89356" y1="75070" x2="89356" y2="75070"/>
                        <a14:backgroundMark x1="89916" y1="75070" x2="89916" y2="75070"/>
                        <a14:backgroundMark x1="88515" y1="74790" x2="88515" y2="74790"/>
                        <a14:backgroundMark x1="88796" y1="74790" x2="88796" y2="74790"/>
                        <a14:backgroundMark x1="84594" y1="74510" x2="84594" y2="74510"/>
                        <a14:backgroundMark x1="85434" y1="74510" x2="85434" y2="74510"/>
                        <a14:backgroundMark x1="84034" y1="74510" x2="84034" y2="74510"/>
                        <a14:backgroundMark x1="83754" y1="74510" x2="83754" y2="74510"/>
                        <a14:backgroundMark x1="89916" y1="75630" x2="89916" y2="75630"/>
                        <a14:backgroundMark x1="86835" y1="75630" x2="86835" y2="75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130" y="2161701"/>
            <a:ext cx="3541740" cy="35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81D83-D4C8-B0EA-6D49-E324E83463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71" b="89694" l="4188" r="96315">
                        <a14:foregroundMark x1="6365" y1="27855" x2="6365" y2="31755"/>
                        <a14:foregroundMark x1="4690" y1="52646" x2="4188" y2="76602"/>
                        <a14:foregroundMark x1="6365" y1="78552" x2="80235" y2="81337"/>
                        <a14:foregroundMark x1="87605" y1="81337" x2="93635" y2="78830"/>
                        <a14:foregroundMark x1="95645" y1="61003" x2="96315" y2="757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1577" y="3067778"/>
            <a:ext cx="2876218" cy="17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70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F7D4A491-E196-3163-74E2-B705A6E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12786" y="97971"/>
            <a:ext cx="6657573" cy="666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brary free vector download (165 Free vector) for commercial use ...">
            <a:extLst>
              <a:ext uri="{FF2B5EF4-FFF2-40B4-BE49-F238E27FC236}">
                <a16:creationId xmlns:a16="http://schemas.microsoft.com/office/drawing/2014/main" id="{7B92E45C-9956-25EC-07E9-125E0065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87" b="99457" l="1258" r="97799">
                        <a14:foregroundMark x1="12893" y1="5163" x2="42767" y2="5978"/>
                        <a14:foregroundMark x1="7547" y1="5435" x2="3774" y2="40489"/>
                        <a14:foregroundMark x1="3774" y1="13859" x2="1887" y2="42935"/>
                        <a14:foregroundMark x1="11321" y1="4076" x2="38994" y2="3804"/>
                        <a14:foregroundMark x1="38994" y1="3804" x2="82704" y2="3804"/>
                        <a14:foregroundMark x1="82704" y1="3804" x2="93396" y2="2446"/>
                        <a14:foregroundMark x1="94969" y1="4891" x2="88994" y2="87500"/>
                        <a14:foregroundMark x1="88994" y1="87500" x2="89937" y2="89946"/>
                        <a14:foregroundMark x1="97170" y1="85870" x2="91195" y2="40489"/>
                        <a14:foregroundMark x1="91195" y1="40489" x2="91824" y2="45652"/>
                        <a14:foregroundMark x1="93396" y1="90217" x2="96226" y2="61685"/>
                        <a14:foregroundMark x1="99057" y1="81250" x2="97799" y2="2717"/>
                        <a14:foregroundMark x1="97799" y1="2717" x2="97484" y2="2717"/>
                        <a14:foregroundMark x1="89937" y1="12228" x2="88050" y2="83424"/>
                        <a14:foregroundMark x1="85220" y1="9511" x2="84906" y2="90217"/>
                        <a14:foregroundMark x1="84906" y1="90217" x2="84906" y2="90217"/>
                        <a14:foregroundMark x1="88050" y1="90489" x2="88050" y2="13587"/>
                        <a14:foregroundMark x1="90881" y1="9511" x2="14465" y2="7065"/>
                        <a14:foregroundMark x1="14465" y1="7065" x2="7233" y2="10054"/>
                        <a14:foregroundMark x1="7547" y1="9783" x2="72642" y2="14130"/>
                        <a14:foregroundMark x1="72642" y1="14130" x2="72956" y2="13043"/>
                        <a14:foregroundMark x1="66667" y1="10870" x2="28931" y2="8152"/>
                        <a14:foregroundMark x1="33962" y1="1359" x2="16981" y2="1630"/>
                        <a14:foregroundMark x1="16981" y1="1630" x2="15409" y2="2174"/>
                        <a14:foregroundMark x1="67296" y1="7337" x2="16038" y2="1630"/>
                        <a14:foregroundMark x1="88994" y1="11957" x2="88679" y2="32609"/>
                        <a14:foregroundMark x1="92138" y1="29076" x2="77987" y2="28804"/>
                        <a14:foregroundMark x1="84906" y1="78533" x2="37107" y2="72554"/>
                        <a14:foregroundMark x1="83648" y1="98098" x2="26415" y2="52446"/>
                        <a14:foregroundMark x1="37736" y1="99457" x2="8805" y2="94565"/>
                        <a14:foregroundMark x1="8805" y1="94565" x2="3459" y2="91304"/>
                        <a14:foregroundMark x1="1887" y1="92120" x2="7862" y2="98098"/>
                        <a14:foregroundMark x1="13522" y1="98913" x2="24528" y2="99185"/>
                        <a14:foregroundMark x1="1572" y1="90761" x2="5660" y2="75543"/>
                        <a14:foregroundMark x1="5660" y1="75543" x2="2830" y2="46467"/>
                        <a14:foregroundMark x1="78931" y1="3261" x2="65723" y2="8696"/>
                        <a14:foregroundMark x1="60377" y1="1630" x2="22956" y2="1087"/>
                        <a14:backgroundMark x1="1572" y1="1902" x2="1572" y2="1902"/>
                        <a14:backgroundMark x1="2516" y1="1902" x2="1572" y2="4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456" y="902432"/>
            <a:ext cx="4366569" cy="50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2EAB3F-F07A-E06E-CA60-B3C4B57B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857" y="1444057"/>
            <a:ext cx="3355682" cy="435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1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1C3B10C6-4571-E6B6-798E-F6FEECE2B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7"/>
          <a:stretch/>
        </p:blipFill>
        <p:spPr bwMode="auto">
          <a:xfrm>
            <a:off x="-195942" y="-59870"/>
            <a:ext cx="12461956" cy="719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722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835AF-1B71-23E3-EBE8-BA849DD1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85095" cy="1325563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rgbClr val="65B34B"/>
                </a:solidFill>
                <a:latin typeface="Possum Saltare NF" panose="020A0603030301020104" pitchFamily="18" charset="0"/>
              </a:rPr>
              <a:t>For any problem, follow the process…</a:t>
            </a:r>
            <a:endParaRPr lang="en-GB" sz="52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9D7331-6752-2BEA-4247-CCAFE170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the Evidence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Analyse</a:t>
            </a:r>
            <a:r>
              <a:rPr lang="en-US" dirty="0"/>
              <a:t> the Evidence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the Fault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Determination and Removal of the Cause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Rectification of the Fault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the System</a:t>
            </a:r>
          </a:p>
          <a:p>
            <a:endParaRPr lang="en-GB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0A6E052-AEDA-55A2-A878-CEA7F82C1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677" y="1448656"/>
            <a:ext cx="3518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5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croll Clip Art at Clker.com - vector clip art online, royalty free ...">
            <a:extLst>
              <a:ext uri="{FF2B5EF4-FFF2-40B4-BE49-F238E27FC236}">
                <a16:creationId xmlns:a16="http://schemas.microsoft.com/office/drawing/2014/main" id="{EEDB590B-2BD9-0DBE-A668-181E24FC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1" y="1443788"/>
            <a:ext cx="7501005" cy="503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143E70-D742-8D2C-C66F-360A01317D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3696" l="1646" r="92643">
                        <a14:foregroundMark x1="17038" y1="33986" x2="17038" y2="33986"/>
                        <a14:foregroundMark x1="13311" y1="18986" x2="13311" y2="18986"/>
                        <a14:foregroundMark x1="20329" y1="23261" x2="20329" y2="23261"/>
                        <a14:foregroundMark x1="32236" y1="16739" x2="32236" y2="16739"/>
                        <a14:foregroundMark x1="36302" y1="23551" x2="36302" y2="23551"/>
                        <a14:foregroundMark x1="45983" y1="13696" x2="45983" y2="13696"/>
                        <a14:foregroundMark x1="47241" y1="16377" x2="42352" y2="13188"/>
                        <a14:foregroundMark x1="52323" y1="21304" x2="52759" y2="18261"/>
                        <a14:foregroundMark x1="64230" y1="13188" x2="64666" y2="16377"/>
                        <a14:foregroundMark x1="70087" y1="20870" x2="69167" y2="27174"/>
                        <a14:foregroundMark x1="55954" y1="44855" x2="55857" y2="50290"/>
                        <a14:foregroundMark x1="40126" y1="50000" x2="45402" y2="48623"/>
                        <a14:foregroundMark x1="24976" y1="60870" x2="34947" y2="60870"/>
                        <a14:foregroundMark x1="34947" y1="60870" x2="36592" y2="60725"/>
                        <a14:foregroundMark x1="1694" y1="61232" x2="1694" y2="61232"/>
                        <a14:foregroundMark x1="2420" y1="61232" x2="8519" y2="61232"/>
                        <a14:foregroundMark x1="6825" y1="78261" x2="10116" y2="76522"/>
                        <a14:foregroundMark x1="5421" y1="82174" x2="8277" y2="82174"/>
                        <a14:foregroundMark x1="19458" y1="77101" x2="23959" y2="76739"/>
                        <a14:foregroundMark x1="17522" y1="83043" x2="21394" y2="82464"/>
                        <a14:foregroundMark x1="29138" y1="77609" x2="33301" y2="78551"/>
                        <a14:foregroundMark x1="49564" y1="74130" x2="54356" y2="74638"/>
                        <a14:foregroundMark x1="68490" y1="90870" x2="69700" y2="93768"/>
                        <a14:foregroundMark x1="29332" y1="18986" x2="32962" y2="19130"/>
                        <a14:foregroundMark x1="48693" y1="61884" x2="56970" y2="61594"/>
                        <a14:foregroundMark x1="56970" y1="61594" x2="58422" y2="61594"/>
                        <a14:foregroundMark x1="62536" y1="53696" x2="63069" y2="56304"/>
                        <a14:foregroundMark x1="73959" y1="45362" x2="69797" y2="48986"/>
                        <a14:foregroundMark x1="78219" y1="53333" x2="78698" y2="52865"/>
                        <a14:foregroundMark x1="90416" y1="65435" x2="91191" y2="73333"/>
                        <a14:foregroundMark x1="90513" y1="86304" x2="92643" y2="90145"/>
                        <a14:backgroundMark x1="79235" y1="49130" x2="80203" y2="52681"/>
                      </a14:backgroundRemoval>
                    </a14:imgEffect>
                  </a14:imgLayer>
                </a14:imgProps>
              </a:ext>
            </a:extLst>
          </a:blip>
          <a:srcRect l="-622" t="-1170" r="1691" b="1170"/>
          <a:stretch/>
        </p:blipFill>
        <p:spPr>
          <a:xfrm>
            <a:off x="1153886" y="1582281"/>
            <a:ext cx="5924046" cy="4439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50E131-BE1C-D444-B00B-AE1FD96230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5" y="4788707"/>
            <a:ext cx="1640654" cy="242146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FBDAE4-1EEC-F85B-75D5-5463181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700" dirty="0">
                <a:solidFill>
                  <a:srgbClr val="65B34B"/>
                </a:solidFill>
                <a:latin typeface="Possum Saltare NF" panose="020A0603030301020104" pitchFamily="18" charset="0"/>
              </a:rPr>
              <a:t>Consider the whole system</a:t>
            </a:r>
            <a:endParaRPr lang="en-GB" sz="4700" dirty="0">
              <a:solidFill>
                <a:srgbClr val="65B34B"/>
              </a:solidFill>
              <a:latin typeface="Possum Saltare NF" panose="020A06030303010201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35056B-8D66-D348-7229-1F9088B738F2}"/>
              </a:ext>
            </a:extLst>
          </p:cNvPr>
          <p:cNvGraphicFramePr/>
          <p:nvPr/>
        </p:nvGraphicFramePr>
        <p:xfrm>
          <a:off x="7776497" y="1805573"/>
          <a:ext cx="3354565" cy="4378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A9B5737-51E2-25EF-3BD3-51AD7303EE3E}"/>
              </a:ext>
            </a:extLst>
          </p:cNvPr>
          <p:cNvSpPr/>
          <p:nvPr/>
        </p:nvSpPr>
        <p:spPr>
          <a:xfrm>
            <a:off x="998573" y="5726701"/>
            <a:ext cx="1074869" cy="104931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C6E2EFC-D878-CC77-B5F6-C7B1718B5F8B}"/>
              </a:ext>
            </a:extLst>
          </p:cNvPr>
          <p:cNvSpPr/>
          <p:nvPr/>
        </p:nvSpPr>
        <p:spPr>
          <a:xfrm>
            <a:off x="11270214" y="2419898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2D2075A5-C952-4F68-04AD-80CD29EEB422}"/>
              </a:ext>
            </a:extLst>
          </p:cNvPr>
          <p:cNvSpPr/>
          <p:nvPr/>
        </p:nvSpPr>
        <p:spPr>
          <a:xfrm>
            <a:off x="11270214" y="4610126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88F23BC-A8CF-5D2E-BC54-6E5A456EEE5C}"/>
              </a:ext>
            </a:extLst>
          </p:cNvPr>
          <p:cNvSpPr/>
          <p:nvPr/>
        </p:nvSpPr>
        <p:spPr>
          <a:xfrm>
            <a:off x="11270214" y="5161347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C77D2E7-F929-7A2F-6439-15BC4AAE59DE}"/>
              </a:ext>
            </a:extLst>
          </p:cNvPr>
          <p:cNvSpPr/>
          <p:nvPr/>
        </p:nvSpPr>
        <p:spPr>
          <a:xfrm>
            <a:off x="11270214" y="1840204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ECF1045A-D311-10A1-E60D-6E6883910E47}"/>
              </a:ext>
            </a:extLst>
          </p:cNvPr>
          <p:cNvSpPr/>
          <p:nvPr/>
        </p:nvSpPr>
        <p:spPr>
          <a:xfrm>
            <a:off x="11270214" y="5737162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496392-DB56-0033-00B0-9CEBE4ABE15B}"/>
              </a:ext>
            </a:extLst>
          </p:cNvPr>
          <p:cNvCxnSpPr>
            <a:cxnSpLocks/>
          </p:cNvCxnSpPr>
          <p:nvPr/>
        </p:nvCxnSpPr>
        <p:spPr>
          <a:xfrm flipV="1">
            <a:off x="2085805" y="2419898"/>
            <a:ext cx="0" cy="76429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059F20-18BF-3AE4-672E-E74639457FC1}"/>
              </a:ext>
            </a:extLst>
          </p:cNvPr>
          <p:cNvCxnSpPr>
            <a:cxnSpLocks/>
          </p:cNvCxnSpPr>
          <p:nvPr/>
        </p:nvCxnSpPr>
        <p:spPr>
          <a:xfrm flipV="1">
            <a:off x="2345632" y="4365316"/>
            <a:ext cx="0" cy="52433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7123ED-73BE-5336-0212-02727F2E0456}"/>
              </a:ext>
            </a:extLst>
          </p:cNvPr>
          <p:cNvCxnSpPr>
            <a:cxnSpLocks/>
          </p:cNvCxnSpPr>
          <p:nvPr/>
        </p:nvCxnSpPr>
        <p:spPr>
          <a:xfrm flipV="1">
            <a:off x="3044939" y="4388883"/>
            <a:ext cx="0" cy="59697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A2C4F1-F813-0703-296A-4B641656D88B}"/>
              </a:ext>
            </a:extLst>
          </p:cNvPr>
          <p:cNvCxnSpPr>
            <a:cxnSpLocks/>
          </p:cNvCxnSpPr>
          <p:nvPr/>
        </p:nvCxnSpPr>
        <p:spPr>
          <a:xfrm flipV="1">
            <a:off x="1644310" y="4321082"/>
            <a:ext cx="0" cy="56436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4643ED-29C1-111A-8255-DDA5EB48CF34}"/>
              </a:ext>
            </a:extLst>
          </p:cNvPr>
          <p:cNvCxnSpPr>
            <a:cxnSpLocks/>
          </p:cNvCxnSpPr>
          <p:nvPr/>
        </p:nvCxnSpPr>
        <p:spPr>
          <a:xfrm flipV="1">
            <a:off x="4167268" y="4321082"/>
            <a:ext cx="0" cy="4896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DF6114-62C7-0963-6ED4-D3B30BA2ABF8}"/>
              </a:ext>
            </a:extLst>
          </p:cNvPr>
          <p:cNvCxnSpPr>
            <a:cxnSpLocks/>
          </p:cNvCxnSpPr>
          <p:nvPr/>
        </p:nvCxnSpPr>
        <p:spPr>
          <a:xfrm flipV="1">
            <a:off x="3542627" y="3831462"/>
            <a:ext cx="0" cy="4896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27A426-9EBC-CEC2-B3FF-A9F69204BDE4}"/>
              </a:ext>
            </a:extLst>
          </p:cNvPr>
          <p:cNvCxnSpPr>
            <a:cxnSpLocks/>
          </p:cNvCxnSpPr>
          <p:nvPr/>
        </p:nvCxnSpPr>
        <p:spPr>
          <a:xfrm flipV="1">
            <a:off x="3914570" y="3853033"/>
            <a:ext cx="0" cy="4896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3F0BD9-2EFA-B49C-D643-0C715BB27D0E}"/>
              </a:ext>
            </a:extLst>
          </p:cNvPr>
          <p:cNvCxnSpPr>
            <a:cxnSpLocks/>
          </p:cNvCxnSpPr>
          <p:nvPr/>
        </p:nvCxnSpPr>
        <p:spPr>
          <a:xfrm flipV="1">
            <a:off x="5309167" y="4365316"/>
            <a:ext cx="0" cy="7498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F97AA0-FB8E-F042-87CC-F23FEE42391C}"/>
              </a:ext>
            </a:extLst>
          </p:cNvPr>
          <p:cNvCxnSpPr>
            <a:cxnSpLocks/>
          </p:cNvCxnSpPr>
          <p:nvPr/>
        </p:nvCxnSpPr>
        <p:spPr>
          <a:xfrm flipV="1">
            <a:off x="3938383" y="2455690"/>
            <a:ext cx="0" cy="7498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C29EDD-6C04-2377-C182-8C74BB7720B0}"/>
              </a:ext>
            </a:extLst>
          </p:cNvPr>
          <p:cNvCxnSpPr>
            <a:cxnSpLocks/>
          </p:cNvCxnSpPr>
          <p:nvPr/>
        </p:nvCxnSpPr>
        <p:spPr>
          <a:xfrm flipV="1">
            <a:off x="4926626" y="2419898"/>
            <a:ext cx="0" cy="7498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15A176-C8CA-0B2D-96E0-AF1447B3E79E}"/>
              </a:ext>
            </a:extLst>
          </p:cNvPr>
          <p:cNvCxnSpPr>
            <a:cxnSpLocks/>
          </p:cNvCxnSpPr>
          <p:nvPr/>
        </p:nvCxnSpPr>
        <p:spPr>
          <a:xfrm flipV="1">
            <a:off x="3062842" y="2564527"/>
            <a:ext cx="0" cy="60151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CFEBE4-8CCB-59BF-09A8-7C6EA01B1D77}"/>
              </a:ext>
            </a:extLst>
          </p:cNvPr>
          <p:cNvCxnSpPr>
            <a:cxnSpLocks/>
          </p:cNvCxnSpPr>
          <p:nvPr/>
        </p:nvCxnSpPr>
        <p:spPr>
          <a:xfrm flipV="1">
            <a:off x="5390810" y="4687371"/>
            <a:ext cx="1128512" cy="53594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C36C83-92AE-5B07-A5D8-878B5237B067}"/>
              </a:ext>
            </a:extLst>
          </p:cNvPr>
          <p:cNvCxnSpPr>
            <a:cxnSpLocks/>
          </p:cNvCxnSpPr>
          <p:nvPr/>
        </p:nvCxnSpPr>
        <p:spPr>
          <a:xfrm>
            <a:off x="5578379" y="5467055"/>
            <a:ext cx="969426" cy="4848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1A50913-BAB1-0994-310F-C9B82811F8EA}"/>
              </a:ext>
            </a:extLst>
          </p:cNvPr>
          <p:cNvCxnSpPr>
            <a:cxnSpLocks/>
          </p:cNvCxnSpPr>
          <p:nvPr/>
        </p:nvCxnSpPr>
        <p:spPr>
          <a:xfrm flipV="1">
            <a:off x="4465524" y="3883679"/>
            <a:ext cx="0" cy="43740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23AF2E7-42C5-B5A8-5C4B-197E0DBA2D6E}"/>
              </a:ext>
            </a:extLst>
          </p:cNvPr>
          <p:cNvCxnSpPr>
            <a:cxnSpLocks/>
          </p:cNvCxnSpPr>
          <p:nvPr/>
        </p:nvCxnSpPr>
        <p:spPr>
          <a:xfrm flipV="1">
            <a:off x="5449987" y="3831462"/>
            <a:ext cx="0" cy="4896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15DFC3-16CB-6123-4E6F-4BE5FCA63E8E}"/>
              </a:ext>
            </a:extLst>
          </p:cNvPr>
          <p:cNvCxnSpPr>
            <a:cxnSpLocks/>
          </p:cNvCxnSpPr>
          <p:nvPr/>
        </p:nvCxnSpPr>
        <p:spPr>
          <a:xfrm flipV="1">
            <a:off x="3494997" y="3184190"/>
            <a:ext cx="0" cy="4896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955268D6-9AF6-BF1B-BDF7-963BB71D371B}"/>
              </a:ext>
            </a:extLst>
          </p:cNvPr>
          <p:cNvSpPr/>
          <p:nvPr/>
        </p:nvSpPr>
        <p:spPr>
          <a:xfrm>
            <a:off x="3367961" y="3411748"/>
            <a:ext cx="679938" cy="6740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5F77460-27FB-5F95-B4F4-EBDCB03D0C5C}"/>
              </a:ext>
            </a:extLst>
          </p:cNvPr>
          <p:cNvSpPr/>
          <p:nvPr/>
        </p:nvSpPr>
        <p:spPr>
          <a:xfrm>
            <a:off x="3732139" y="2134381"/>
            <a:ext cx="679938" cy="6740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30444791-A45D-E241-02F3-FA030CD0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38414" y="4677986"/>
            <a:ext cx="611791" cy="57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D82C3E9E-78A9-110F-33C8-BF7EBF3F51AB}"/>
              </a:ext>
            </a:extLst>
          </p:cNvPr>
          <p:cNvSpPr/>
          <p:nvPr/>
        </p:nvSpPr>
        <p:spPr>
          <a:xfrm>
            <a:off x="4942662" y="4788707"/>
            <a:ext cx="679938" cy="6740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6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6" grpId="0" animBg="1"/>
      <p:bldP spid="16" grpId="1" animBg="1"/>
      <p:bldP spid="9" grpId="0" animBg="1"/>
      <p:bldP spid="7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68EE160-010E-468C-91F4-0DD5C0EB717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 2023.potx" id="{696B3632-8CD4-4C38-A82A-1E22D574E3AF}" vid="{1336A2E3-B100-4EE3-A580-DD38FF4BE7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Techorama 2023</Template>
  <TotalTime>25020</TotalTime>
  <Words>1457</Words>
  <Application>Microsoft Office PowerPoint</Application>
  <PresentationFormat>Widescreen</PresentationFormat>
  <Paragraphs>238</Paragraphs>
  <Slides>32</Slides>
  <Notes>27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Lato</vt:lpstr>
      <vt:lpstr>Segoe UI Semibold</vt:lpstr>
      <vt:lpstr>Calibri</vt:lpstr>
      <vt:lpstr>Segoe UI</vt:lpstr>
      <vt:lpstr>Arial</vt:lpstr>
      <vt:lpstr>Calibri Light</vt:lpstr>
      <vt:lpstr>Possum Saltare NF</vt:lpstr>
      <vt:lpstr>Office Theme</vt:lpstr>
      <vt:lpstr>1_Office Theme</vt:lpstr>
      <vt:lpstr>Why don't people seem to be able to diagnose problems these days?</vt:lpstr>
      <vt:lpstr>PowerPoint Presentation</vt:lpstr>
      <vt:lpstr>A bit of my history</vt:lpstr>
      <vt:lpstr>PowerPoint Presentation</vt:lpstr>
      <vt:lpstr>Life in a 1990’s PC dealership</vt:lpstr>
      <vt:lpstr>PowerPoint Presentation</vt:lpstr>
      <vt:lpstr>PowerPoint Presentation</vt:lpstr>
      <vt:lpstr>For any problem, follow the process…</vt:lpstr>
      <vt:lpstr>Consider the whole system</vt:lpstr>
      <vt:lpstr>PowerPoint Presentation</vt:lpstr>
      <vt:lpstr>What is your system meant to do?</vt:lpstr>
      <vt:lpstr>Yes, but it doesn’t work like that…</vt:lpstr>
      <vt:lpstr>PowerPoint Presentation</vt:lpstr>
      <vt:lpstr>Is Testing part of the solution?</vt:lpstr>
      <vt:lpstr>Embrace your inner Explorer</vt:lpstr>
      <vt:lpstr>PowerPoint Presentation</vt:lpstr>
      <vt:lpstr>It is never to early to start to write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Summing up…</vt:lpstr>
      <vt:lpstr>It is always DNS</vt:lpstr>
      <vt:lpstr>Richard Fennell</vt:lpstr>
      <vt:lpstr>Feel free to use these in your presentation!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don't people seem to be able to diagnose problems these days?</dc:title>
  <dc:creator>Richard Fennell</dc:creator>
  <cp:lastModifiedBy>Richard Fennell</cp:lastModifiedBy>
  <cp:revision>23</cp:revision>
  <dcterms:created xsi:type="dcterms:W3CDTF">2023-04-18T09:18:09Z</dcterms:created>
  <dcterms:modified xsi:type="dcterms:W3CDTF">2023-05-16T15:03:43Z</dcterms:modified>
</cp:coreProperties>
</file>